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42"/>
  </p:notesMasterIdLst>
  <p:sldIdLst>
    <p:sldId id="256" r:id="rId3"/>
    <p:sldId id="258" r:id="rId4"/>
    <p:sldId id="259" r:id="rId5"/>
    <p:sldId id="294" r:id="rId6"/>
    <p:sldId id="261" r:id="rId7"/>
    <p:sldId id="272" r:id="rId8"/>
    <p:sldId id="280" r:id="rId9"/>
    <p:sldId id="286" r:id="rId10"/>
    <p:sldId id="296" r:id="rId11"/>
    <p:sldId id="298" r:id="rId12"/>
    <p:sldId id="299" r:id="rId13"/>
    <p:sldId id="300" r:id="rId14"/>
    <p:sldId id="302" r:id="rId15"/>
    <p:sldId id="303" r:id="rId16"/>
    <p:sldId id="305" r:id="rId17"/>
    <p:sldId id="306" r:id="rId18"/>
    <p:sldId id="307" r:id="rId19"/>
    <p:sldId id="308" r:id="rId20"/>
    <p:sldId id="309" r:id="rId21"/>
    <p:sldId id="310" r:id="rId22"/>
    <p:sldId id="311" r:id="rId23"/>
    <p:sldId id="313" r:id="rId24"/>
    <p:sldId id="314" r:id="rId25"/>
    <p:sldId id="315" r:id="rId26"/>
    <p:sldId id="332" r:id="rId27"/>
    <p:sldId id="316" r:id="rId28"/>
    <p:sldId id="318" r:id="rId29"/>
    <p:sldId id="322" r:id="rId30"/>
    <p:sldId id="319" r:id="rId31"/>
    <p:sldId id="320" r:id="rId32"/>
    <p:sldId id="324" r:id="rId33"/>
    <p:sldId id="325" r:id="rId34"/>
    <p:sldId id="326" r:id="rId35"/>
    <p:sldId id="327" r:id="rId36"/>
    <p:sldId id="329" r:id="rId37"/>
    <p:sldId id="330" r:id="rId38"/>
    <p:sldId id="333" r:id="rId39"/>
    <p:sldId id="334" r:id="rId40"/>
    <p:sldId id="331" r:id="rId4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29E"/>
    <a:srgbClr val="549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6" d="100"/>
          <a:sy n="86" d="100"/>
        </p:scale>
        <p:origin x="514" y="62"/>
      </p:cViewPr>
      <p:guideLst>
        <p:guide orient="horz" pos="2159"/>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2816\Desktop\&#22791;&#20221;xlsx.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2816\Desktop\&#24180;&#22806;&#36152;&#36135;&#29289;&#21534;&#21520;&#37327;&#22312;3&#20159;&#21544;&#20197;&#19978;&#28207;&#214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b="1" i="0">
                <a:effectLst/>
              </a:rPr>
              <a:t>珠江三角洲地区年货物吞吐量、外贸货物吞吐量、集装箱吞吐量柱状图（单位：亿吨）</a:t>
            </a:r>
            <a:endParaRPr lang="zh-CN" altLang="en-US" sz="1000" b="1">
              <a:effectLst/>
            </a:endParaRPr>
          </a:p>
        </c:rich>
      </c:tx>
      <c:layout>
        <c:manualLayout>
          <c:xMode val="edge"/>
          <c:yMode val="edge"/>
          <c:x val="0.10555555555555556"/>
          <c:y val="5.1282051282051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'C:\Users\12816\Desktop\全国海港数据\[图表.xlsx]Sheet1'!$F$1</c:f>
              <c:strCache>
                <c:ptCount val="1"/>
                <c:pt idx="0">
                  <c:v>YearPCT</c:v>
                </c:pt>
              </c:strCache>
            </c:strRef>
          </c:tx>
          <c:spPr>
            <a:solidFill>
              <a:schemeClr val="accent1"/>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[1]Sheet1!$F$2:$F$15</c:f>
              <c:numCache>
                <c:formatCode>General</c:formatCode>
                <c:ptCount val="14"/>
                <c:pt idx="0">
                  <c:v>60616</c:v>
                </c:pt>
                <c:pt idx="1">
                  <c:v>25785</c:v>
                </c:pt>
                <c:pt idx="2">
                  <c:v>21570</c:v>
                </c:pt>
                <c:pt idx="3">
                  <c:v>19032</c:v>
                </c:pt>
                <c:pt idx="4">
                  <c:v>13838</c:v>
                </c:pt>
                <c:pt idx="5">
                  <c:v>8353</c:v>
                </c:pt>
                <c:pt idx="6">
                  <c:v>4479</c:v>
                </c:pt>
                <c:pt idx="7">
                  <c:v>3235</c:v>
                </c:pt>
                <c:pt idx="8">
                  <c:v>3155</c:v>
                </c:pt>
                <c:pt idx="9">
                  <c:v>2508</c:v>
                </c:pt>
                <c:pt idx="10">
                  <c:v>1898</c:v>
                </c:pt>
                <c:pt idx="11">
                  <c:v>1310</c:v>
                </c:pt>
                <c:pt idx="12">
                  <c:v>1269</c:v>
                </c:pt>
                <c:pt idx="13">
                  <c:v>824</c:v>
                </c:pt>
              </c:numCache>
            </c:numRef>
          </c:val>
          <c:extLst>
            <c:ext xmlns:c16="http://schemas.microsoft.com/office/drawing/2014/chart" uri="{C3380CC4-5D6E-409C-BE32-E72D297353CC}">
              <c16:uniqueId val="{00000000-C4A4-4B7F-B32F-36F121D72F3B}"/>
            </c:ext>
          </c:extLst>
        </c:ser>
        <c:ser>
          <c:idx val="1"/>
          <c:order val="1"/>
          <c:tx>
            <c:strRef>
              <c:f>'C:\Users\12816\Desktop\全国海港数据\[图表.xlsx]Sheet1'!$H$1</c:f>
              <c:strCache>
                <c:ptCount val="1"/>
                <c:pt idx="0">
                  <c:v>YearFTCT</c:v>
                </c:pt>
              </c:strCache>
            </c:strRef>
          </c:tx>
          <c:spPr>
            <a:solidFill>
              <a:schemeClr val="accent2"/>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[1]Sheet1!$H$2:$H$15</c:f>
              <c:numCache>
                <c:formatCode>General</c:formatCode>
                <c:ptCount val="14"/>
                <c:pt idx="0">
                  <c:v>14229</c:v>
                </c:pt>
                <c:pt idx="1">
                  <c:v>17829</c:v>
                </c:pt>
                <c:pt idx="2">
                  <c:v>8983</c:v>
                </c:pt>
                <c:pt idx="3">
                  <c:v>3534</c:v>
                </c:pt>
                <c:pt idx="4">
                  <c:v>3014</c:v>
                </c:pt>
                <c:pt idx="5">
                  <c:v>3629</c:v>
                </c:pt>
                <c:pt idx="6">
                  <c:v>240</c:v>
                </c:pt>
                <c:pt idx="7">
                  <c:v>1456</c:v>
                </c:pt>
                <c:pt idx="8">
                  <c:v>1407</c:v>
                </c:pt>
                <c:pt idx="9">
                  <c:v>1542</c:v>
                </c:pt>
                <c:pt idx="10">
                  <c:v>104</c:v>
                </c:pt>
                <c:pt idx="11">
                  <c:v>282</c:v>
                </c:pt>
                <c:pt idx="12">
                  <c:v>562</c:v>
                </c:pt>
                <c:pt idx="13">
                  <c:v>554</c:v>
                </c:pt>
              </c:numCache>
            </c:numRef>
          </c:val>
          <c:extLst>
            <c:ext xmlns:c16="http://schemas.microsoft.com/office/drawing/2014/chart" uri="{C3380CC4-5D6E-409C-BE32-E72D297353CC}">
              <c16:uniqueId val="{00000001-C4A4-4B7F-B32F-36F121D72F3B}"/>
            </c:ext>
          </c:extLst>
        </c:ser>
        <c:ser>
          <c:idx val="2"/>
          <c:order val="2"/>
          <c:tx>
            <c:strRef>
              <c:f>'C:\Users\12816\Desktop\全国海港数据\[图表.xlsx]Sheet1'!$J$1</c:f>
              <c:strCache>
                <c:ptCount val="1"/>
                <c:pt idx="0">
                  <c:v>YearPCHT</c:v>
                </c:pt>
              </c:strCache>
            </c:strRef>
          </c:tx>
          <c:spPr>
            <a:solidFill>
              <a:schemeClr val="accent3"/>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[1]Sheet1!$J$2:$J$15</c:f>
              <c:numCache>
                <c:formatCode>General</c:formatCode>
                <c:ptCount val="14"/>
                <c:pt idx="0">
                  <c:v>2283</c:v>
                </c:pt>
                <c:pt idx="1">
                  <c:v>2577</c:v>
                </c:pt>
                <c:pt idx="2">
                  <c:v>112</c:v>
                </c:pt>
                <c:pt idx="3">
                  <c:v>368</c:v>
                </c:pt>
                <c:pt idx="4">
                  <c:v>256</c:v>
                </c:pt>
                <c:pt idx="5">
                  <c:v>24</c:v>
                </c:pt>
                <c:pt idx="6">
                  <c:v>67</c:v>
                </c:pt>
                <c:pt idx="7">
                  <c:v>5</c:v>
                </c:pt>
                <c:pt idx="8">
                  <c:v>135</c:v>
                </c:pt>
                <c:pt idx="9">
                  <c:v>9</c:v>
                </c:pt>
                <c:pt idx="10">
                  <c:v>0</c:v>
                </c:pt>
                <c:pt idx="11">
                  <c:v>0</c:v>
                </c:pt>
                <c:pt idx="12">
                  <c:v>141</c:v>
                </c:pt>
                <c:pt idx="13">
                  <c:v>0</c:v>
                </c:pt>
              </c:numCache>
            </c:numRef>
          </c:val>
          <c:extLst>
            <c:ext xmlns:c16="http://schemas.microsoft.com/office/drawing/2014/chart" uri="{C3380CC4-5D6E-409C-BE32-E72D297353CC}">
              <c16:uniqueId val="{00000002-C4A4-4B7F-B32F-36F121D72F3B}"/>
            </c:ext>
          </c:extLst>
        </c:ser>
        <c:dLbls>
          <c:showLegendKey val="0"/>
          <c:showVal val="0"/>
          <c:showCatName val="0"/>
          <c:showSerName val="0"/>
          <c:showPercent val="0"/>
          <c:showBubbleSize val="0"/>
        </c:dLbls>
        <c:gapWidth val="150"/>
        <c:shape val="box"/>
        <c:axId val="727729824"/>
        <c:axId val="727729168"/>
        <c:axId val="0"/>
      </c:bar3DChart>
      <c:catAx>
        <c:axId val="7277298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7729168"/>
        <c:crosses val="autoZero"/>
        <c:auto val="1"/>
        <c:lblAlgn val="ctr"/>
        <c:lblOffset val="100"/>
        <c:noMultiLvlLbl val="0"/>
      </c:catAx>
      <c:valAx>
        <c:axId val="727729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772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月份至</a:t>
            </a: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12</a:t>
            </a:r>
            <a:r>
              <a:rPr lang="zh-CN"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月份的月外贸货物吞吐量</a:t>
            </a: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单位（万吨）</a:t>
            </a:r>
            <a:endParaRPr lang="zh-CN" altLang="en-US" sz="1200">
              <a:latin typeface="宋体" panose="02010600030101010101" pitchFamily="2" charset="-122"/>
              <a:ea typeface="宋体" panose="02010600030101010101" pitchFamily="2" charset="-122"/>
              <a:cs typeface="Times New Roman" panose="02020603050405020304" pitchFamily="18" charset="0"/>
            </a:endParaRPr>
          </a:p>
        </c:rich>
      </c:tx>
      <c:layout>
        <c:manualLayout>
          <c:xMode val="edge"/>
          <c:yMode val="edge"/>
          <c:x val="0.1611117672790901"/>
          <c:y val="4.14364640883977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青岛港</c:v>
                </c:pt>
              </c:strCache>
            </c:strRef>
          </c:tx>
          <c:spPr>
            <a:ln w="28575" cap="rnd">
              <a:solidFill>
                <a:schemeClr val="accent1"/>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Sheet1!$B$2:$M$2</c:f>
              <c:numCache>
                <c:formatCode>General</c:formatCode>
                <c:ptCount val="12"/>
                <c:pt idx="0">
                  <c:v>3631</c:v>
                </c:pt>
                <c:pt idx="1">
                  <c:v>3155</c:v>
                </c:pt>
                <c:pt idx="2">
                  <c:v>3486</c:v>
                </c:pt>
                <c:pt idx="3">
                  <c:v>3301</c:v>
                </c:pt>
                <c:pt idx="4">
                  <c:v>3513</c:v>
                </c:pt>
                <c:pt idx="5">
                  <c:v>3577</c:v>
                </c:pt>
                <c:pt idx="6">
                  <c:v>3589</c:v>
                </c:pt>
                <c:pt idx="7">
                  <c:v>3686</c:v>
                </c:pt>
                <c:pt idx="8">
                  <c:v>3616</c:v>
                </c:pt>
                <c:pt idx="9">
                  <c:v>3571</c:v>
                </c:pt>
                <c:pt idx="10">
                  <c:v>3571</c:v>
                </c:pt>
                <c:pt idx="11">
                  <c:v>3296</c:v>
                </c:pt>
              </c:numCache>
            </c:numRef>
          </c:val>
          <c:smooth val="0"/>
          <c:extLst>
            <c:ext xmlns:c16="http://schemas.microsoft.com/office/drawing/2014/chart" uri="{C3380CC4-5D6E-409C-BE32-E72D297353CC}">
              <c16:uniqueId val="{00000000-7ED1-4C93-BFC7-D0EAEA9FD343}"/>
            </c:ext>
          </c:extLst>
        </c:ser>
        <c:ser>
          <c:idx val="1"/>
          <c:order val="1"/>
          <c:tx>
            <c:strRef>
              <c:f>Sheet1!$A$3</c:f>
              <c:strCache>
                <c:ptCount val="1"/>
                <c:pt idx="0">
                  <c:v>日照港</c:v>
                </c:pt>
              </c:strCache>
            </c:strRef>
          </c:tx>
          <c:spPr>
            <a:ln w="28575" cap="rnd">
              <a:solidFill>
                <a:schemeClr val="accent2"/>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Sheet1!$B$3:$M$3</c:f>
              <c:numCache>
                <c:formatCode>General</c:formatCode>
                <c:ptCount val="12"/>
                <c:pt idx="0">
                  <c:v>2748</c:v>
                </c:pt>
                <c:pt idx="1">
                  <c:v>2507</c:v>
                </c:pt>
                <c:pt idx="2">
                  <c:v>2649</c:v>
                </c:pt>
                <c:pt idx="3">
                  <c:v>2442</c:v>
                </c:pt>
                <c:pt idx="4">
                  <c:v>2548</c:v>
                </c:pt>
                <c:pt idx="5">
                  <c:v>2593</c:v>
                </c:pt>
                <c:pt idx="6">
                  <c:v>2621</c:v>
                </c:pt>
                <c:pt idx="7">
                  <c:v>2491</c:v>
                </c:pt>
                <c:pt idx="8">
                  <c:v>2579</c:v>
                </c:pt>
                <c:pt idx="9">
                  <c:v>2636</c:v>
                </c:pt>
                <c:pt idx="10">
                  <c:v>2546</c:v>
                </c:pt>
                <c:pt idx="11">
                  <c:v>1999</c:v>
                </c:pt>
              </c:numCache>
            </c:numRef>
          </c:val>
          <c:smooth val="0"/>
          <c:extLst>
            <c:ext xmlns:c16="http://schemas.microsoft.com/office/drawing/2014/chart" uri="{C3380CC4-5D6E-409C-BE32-E72D297353CC}">
              <c16:uniqueId val="{00000001-7ED1-4C93-BFC7-D0EAEA9FD343}"/>
            </c:ext>
          </c:extLst>
        </c:ser>
        <c:ser>
          <c:idx val="2"/>
          <c:order val="2"/>
          <c:tx>
            <c:strRef>
              <c:f>Sheet1!$A$4</c:f>
              <c:strCache>
                <c:ptCount val="1"/>
                <c:pt idx="0">
                  <c:v>上海港</c:v>
                </c:pt>
              </c:strCache>
            </c:strRef>
          </c:tx>
          <c:spPr>
            <a:ln w="28575" cap="rnd">
              <a:solidFill>
                <a:schemeClr val="accent3"/>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Sheet1!$B$4:$M$4</c:f>
              <c:numCache>
                <c:formatCode>General</c:formatCode>
                <c:ptCount val="12"/>
                <c:pt idx="0">
                  <c:v>3542</c:v>
                </c:pt>
                <c:pt idx="1">
                  <c:v>2649</c:v>
                </c:pt>
                <c:pt idx="2">
                  <c:v>3560</c:v>
                </c:pt>
                <c:pt idx="3">
                  <c:v>3358</c:v>
                </c:pt>
                <c:pt idx="4">
                  <c:v>3475</c:v>
                </c:pt>
                <c:pt idx="5">
                  <c:v>3401</c:v>
                </c:pt>
                <c:pt idx="6">
                  <c:v>3455</c:v>
                </c:pt>
                <c:pt idx="7">
                  <c:v>3356</c:v>
                </c:pt>
                <c:pt idx="8">
                  <c:v>3261</c:v>
                </c:pt>
                <c:pt idx="9">
                  <c:v>3312</c:v>
                </c:pt>
                <c:pt idx="10">
                  <c:v>3244</c:v>
                </c:pt>
                <c:pt idx="11">
                  <c:v>3050</c:v>
                </c:pt>
              </c:numCache>
            </c:numRef>
          </c:val>
          <c:smooth val="0"/>
          <c:extLst>
            <c:ext xmlns:c16="http://schemas.microsoft.com/office/drawing/2014/chart" uri="{C3380CC4-5D6E-409C-BE32-E72D297353CC}">
              <c16:uniqueId val="{00000002-7ED1-4C93-BFC7-D0EAEA9FD343}"/>
            </c:ext>
          </c:extLst>
        </c:ser>
        <c:ser>
          <c:idx val="3"/>
          <c:order val="3"/>
          <c:tx>
            <c:strRef>
              <c:f>Sheet1!$A$5</c:f>
              <c:strCache>
                <c:ptCount val="1"/>
                <c:pt idx="0">
                  <c:v>宁波港</c:v>
                </c:pt>
              </c:strCache>
            </c:strRef>
          </c:tx>
          <c:spPr>
            <a:ln w="28575" cap="rnd">
              <a:solidFill>
                <a:schemeClr val="accent4"/>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Sheet1!$B$5:$M$5</c:f>
              <c:numCache>
                <c:formatCode>General</c:formatCode>
                <c:ptCount val="12"/>
                <c:pt idx="0">
                  <c:v>3311</c:v>
                </c:pt>
                <c:pt idx="1">
                  <c:v>2618</c:v>
                </c:pt>
                <c:pt idx="2">
                  <c:v>2854</c:v>
                </c:pt>
                <c:pt idx="3">
                  <c:v>2712</c:v>
                </c:pt>
                <c:pt idx="4">
                  <c:v>3088</c:v>
                </c:pt>
                <c:pt idx="5">
                  <c:v>3077</c:v>
                </c:pt>
                <c:pt idx="6">
                  <c:v>3036</c:v>
                </c:pt>
                <c:pt idx="7">
                  <c:v>3066</c:v>
                </c:pt>
                <c:pt idx="8">
                  <c:v>2855</c:v>
                </c:pt>
                <c:pt idx="9">
                  <c:v>2872</c:v>
                </c:pt>
                <c:pt idx="10">
                  <c:v>2992</c:v>
                </c:pt>
                <c:pt idx="11">
                  <c:v>2777</c:v>
                </c:pt>
              </c:numCache>
            </c:numRef>
          </c:val>
          <c:smooth val="0"/>
          <c:extLst>
            <c:ext xmlns:c16="http://schemas.microsoft.com/office/drawing/2014/chart" uri="{C3380CC4-5D6E-409C-BE32-E72D297353CC}">
              <c16:uniqueId val="{00000003-7ED1-4C93-BFC7-D0EAEA9FD343}"/>
            </c:ext>
          </c:extLst>
        </c:ser>
        <c:dLbls>
          <c:showLegendKey val="0"/>
          <c:showVal val="0"/>
          <c:showCatName val="0"/>
          <c:showSerName val="0"/>
          <c:showPercent val="0"/>
          <c:showBubbleSize val="0"/>
        </c:dLbls>
        <c:smooth val="0"/>
        <c:axId val="550416056"/>
        <c:axId val="550410480"/>
      </c:lineChart>
      <c:catAx>
        <c:axId val="550416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0410480"/>
        <c:crosses val="autoZero"/>
        <c:auto val="1"/>
        <c:lblAlgn val="ctr"/>
        <c:lblOffset val="100"/>
        <c:noMultiLvlLbl val="0"/>
      </c:catAx>
      <c:valAx>
        <c:axId val="550410480"/>
        <c:scaling>
          <c:orientation val="minMax"/>
          <c:min val="1500"/>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0416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887AC20-8C1D-44D7-B35A-E6F76E68648C}" type="datetimeFigureOut">
              <a:rPr lang="zh-CN" altLang="en-US" smtClean="0"/>
              <a:t>2020/3/12</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679C7271-7ECD-45B6-A4AF-14DDD8E71812}" type="slidenum">
              <a:rPr lang="zh-CN" altLang="en-US" smtClean="0"/>
              <a:t>‹#›</a:t>
            </a:fld>
            <a:endParaRPr lang="zh-CN" altLang="en-US"/>
          </a:p>
        </p:txBody>
      </p:sp>
    </p:spTree>
    <p:extLst>
      <p:ext uri="{BB962C8B-B14F-4D97-AF65-F5344CB8AC3E}">
        <p14:creationId xmlns:p14="http://schemas.microsoft.com/office/powerpoint/2010/main" val="90497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accent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6" name="对角圆角矩形 5"/>
          <p:cNvSpPr/>
          <p:nvPr userDrawn="1"/>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473D-8055-43E1-A01D-B0413067B7D8}" type="datetimeFigureOut">
              <a:rPr lang="zh-CN" altLang="en-US" smtClean="0"/>
              <a:t>2020/3/12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B8D81A-C667-4EE5-93BD-6120260630F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背景">
    <p:bg>
      <p:bgPr>
        <a:solidFill>
          <a:schemeClr val="bg2"/>
        </a:solidFill>
        <a:effectLst/>
      </p:bgPr>
    </p:bg>
    <p:spTree>
      <p:nvGrpSpPr>
        <p:cNvPr id="1" name=""/>
        <p:cNvGrpSpPr/>
        <p:nvPr/>
      </p:nvGrpSpPr>
      <p:grpSpPr>
        <a:xfrm>
          <a:off x="0" y="0"/>
          <a:ext cx="0" cy="0"/>
          <a:chOff x="0" y="0"/>
          <a:chExt cx="0" cy="0"/>
        </a:xfrm>
      </p:grpSpPr>
      <p:sp>
        <p:nvSpPr>
          <p:cNvPr id="7" name="图片占位符 9"/>
          <p:cNvSpPr>
            <a:spLocks noGrp="1"/>
          </p:cNvSpPr>
          <p:nvPr>
            <p:ph type="pic" sz="quarter" idx="13" hasCustomPrompt="1"/>
          </p:nvPr>
        </p:nvSpPr>
        <p:spPr>
          <a:xfrm>
            <a:off x="183526" y="301839"/>
            <a:ext cx="7882284" cy="443365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8" name="图片占位符 9"/>
          <p:cNvSpPr>
            <a:spLocks noGrp="1"/>
          </p:cNvSpPr>
          <p:nvPr>
            <p:ph type="pic" sz="quarter" idx="14" hasCustomPrompt="1"/>
          </p:nvPr>
        </p:nvSpPr>
        <p:spPr>
          <a:xfrm>
            <a:off x="8174953" y="287325"/>
            <a:ext cx="3856784" cy="2169374"/>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5" hasCustomPrompt="1"/>
          </p:nvPr>
        </p:nvSpPr>
        <p:spPr>
          <a:xfrm>
            <a:off x="8174953" y="2575658"/>
            <a:ext cx="3856784" cy="2169374"/>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背景">
    <p:bg>
      <p:bgPr>
        <a:solidFill>
          <a:schemeClr val="bg1"/>
        </a:solidFill>
        <a:effectLst/>
      </p:bgPr>
    </p:bg>
    <p:spTree>
      <p:nvGrpSpPr>
        <p:cNvPr id="1" name=""/>
        <p:cNvGrpSpPr/>
        <p:nvPr/>
      </p:nvGrpSpPr>
      <p:grpSpPr>
        <a:xfrm>
          <a:off x="0" y="0"/>
          <a:ext cx="0" cy="0"/>
          <a:chOff x="0" y="0"/>
          <a:chExt cx="0" cy="0"/>
        </a:xfrm>
      </p:grpSpPr>
      <p:sp>
        <p:nvSpPr>
          <p:cNvPr id="6" name="图片占位符 9"/>
          <p:cNvSpPr>
            <a:spLocks noGrp="1"/>
          </p:cNvSpPr>
          <p:nvPr>
            <p:ph type="pic" sz="quarter" idx="13" hasCustomPrompt="1"/>
          </p:nvPr>
        </p:nvSpPr>
        <p:spPr>
          <a:xfrm>
            <a:off x="631384"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8" name="图片占位符 9"/>
          <p:cNvSpPr>
            <a:spLocks noGrp="1"/>
          </p:cNvSpPr>
          <p:nvPr>
            <p:ph type="pic" sz="quarter" idx="15" hasCustomPrompt="1"/>
          </p:nvPr>
        </p:nvSpPr>
        <p:spPr>
          <a:xfrm>
            <a:off x="4300500"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6" hasCustomPrompt="1"/>
          </p:nvPr>
        </p:nvSpPr>
        <p:spPr>
          <a:xfrm>
            <a:off x="7969616"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0" name="图片占位符 9"/>
          <p:cNvSpPr>
            <a:spLocks noGrp="1"/>
          </p:cNvSpPr>
          <p:nvPr>
            <p:ph type="pic" sz="quarter" idx="17" hasCustomPrompt="1"/>
          </p:nvPr>
        </p:nvSpPr>
        <p:spPr>
          <a:xfrm>
            <a:off x="631384"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1" name="图片占位符 9"/>
          <p:cNvSpPr>
            <a:spLocks noGrp="1"/>
          </p:cNvSpPr>
          <p:nvPr>
            <p:ph type="pic" sz="quarter" idx="18" hasCustomPrompt="1"/>
          </p:nvPr>
        </p:nvSpPr>
        <p:spPr>
          <a:xfrm>
            <a:off x="4300500"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2" name="图片占位符 9"/>
          <p:cNvSpPr>
            <a:spLocks noGrp="1"/>
          </p:cNvSpPr>
          <p:nvPr>
            <p:ph type="pic" sz="quarter" idx="19" hasCustomPrompt="1"/>
          </p:nvPr>
        </p:nvSpPr>
        <p:spPr>
          <a:xfrm>
            <a:off x="7969616"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3" name="图片占位符 9"/>
          <p:cNvSpPr>
            <a:spLocks noGrp="1"/>
          </p:cNvSpPr>
          <p:nvPr>
            <p:ph type="pic" sz="quarter" idx="20" hasCustomPrompt="1"/>
          </p:nvPr>
        </p:nvSpPr>
        <p:spPr>
          <a:xfrm>
            <a:off x="631384"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4" name="图片占位符 9"/>
          <p:cNvSpPr>
            <a:spLocks noGrp="1"/>
          </p:cNvSpPr>
          <p:nvPr>
            <p:ph type="pic" sz="quarter" idx="21" hasCustomPrompt="1"/>
          </p:nvPr>
        </p:nvSpPr>
        <p:spPr>
          <a:xfrm>
            <a:off x="4300500"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5" name="图片占位符 9"/>
          <p:cNvSpPr>
            <a:spLocks noGrp="1"/>
          </p:cNvSpPr>
          <p:nvPr>
            <p:ph type="pic" sz="quarter" idx="22" hasCustomPrompt="1"/>
          </p:nvPr>
        </p:nvSpPr>
        <p:spPr>
          <a:xfrm>
            <a:off x="7969616"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背景">
    <p:bg>
      <p:bgPr>
        <a:solidFill>
          <a:schemeClr val="bg2"/>
        </a:solidFill>
        <a:effectLst/>
      </p:bgPr>
    </p:bg>
    <p:spTree>
      <p:nvGrpSpPr>
        <p:cNvPr id="1" name=""/>
        <p:cNvGrpSpPr/>
        <p:nvPr/>
      </p:nvGrpSpPr>
      <p:grpSpPr>
        <a:xfrm>
          <a:off x="0" y="0"/>
          <a:ext cx="0" cy="0"/>
          <a:chOff x="0" y="0"/>
          <a:chExt cx="0" cy="0"/>
        </a:xfrm>
      </p:grpSpPr>
      <p:sp>
        <p:nvSpPr>
          <p:cNvPr id="6" name="图片占位符 9"/>
          <p:cNvSpPr>
            <a:spLocks noGrp="1"/>
          </p:cNvSpPr>
          <p:nvPr>
            <p:ph type="pic" sz="quarter" idx="13" hasCustomPrompt="1"/>
          </p:nvPr>
        </p:nvSpPr>
        <p:spPr>
          <a:xfrm>
            <a:off x="947430" y="523274"/>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6" hasCustomPrompt="1"/>
          </p:nvPr>
        </p:nvSpPr>
        <p:spPr>
          <a:xfrm>
            <a:off x="6136402" y="523274"/>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3" name="图片占位符 9"/>
          <p:cNvSpPr>
            <a:spLocks noGrp="1"/>
          </p:cNvSpPr>
          <p:nvPr>
            <p:ph type="pic" sz="quarter" idx="20" hasCustomPrompt="1"/>
          </p:nvPr>
        </p:nvSpPr>
        <p:spPr>
          <a:xfrm>
            <a:off x="947430" y="3469401"/>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5" name="图片占位符 9"/>
          <p:cNvSpPr>
            <a:spLocks noGrp="1"/>
          </p:cNvSpPr>
          <p:nvPr>
            <p:ph type="pic" sz="quarter" idx="22" hasCustomPrompt="1"/>
          </p:nvPr>
        </p:nvSpPr>
        <p:spPr>
          <a:xfrm>
            <a:off x="6136402" y="3469401"/>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版权声明">
    <p:spTree>
      <p:nvGrpSpPr>
        <p:cNvPr id="1" name=""/>
        <p:cNvGrpSpPr/>
        <p:nvPr/>
      </p:nvGrpSpPr>
      <p:grpSpPr>
        <a:xfrm>
          <a:off x="0" y="0"/>
          <a:ext cx="0" cy="0"/>
          <a:chOff x="0" y="0"/>
          <a:chExt cx="0" cy="0"/>
        </a:xfrm>
      </p:grpSpPr>
      <p:sp>
        <p:nvSpPr>
          <p:cNvPr id="4" name="矩形 3"/>
          <p:cNvSpPr/>
          <p:nvPr userDrawn="1"/>
        </p:nvSpPr>
        <p:spPr>
          <a:xfrm>
            <a:off x="5444248"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7" name="矩形 6"/>
          <p:cNvSpPr/>
          <p:nvPr userDrawn="1"/>
        </p:nvSpPr>
        <p:spPr>
          <a:xfrm>
            <a:off x="5142690"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95" b="1" dirty="0">
                <a:solidFill>
                  <a:schemeClr val="tx1">
                    <a:lumMod val="85000"/>
                    <a:lumOff val="15000"/>
                  </a:schemeClr>
                </a:solidFill>
              </a:rPr>
              <a:t>微信公众号</a:t>
            </a:r>
          </a:p>
        </p:txBody>
      </p:sp>
      <p:pic>
        <p:nvPicPr>
          <p:cNvPr id="14" name="图片 13" descr="图片包含 文字, 纵横字谜&#10;&#10;已生成极高可信度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6401" y="3125822"/>
            <a:ext cx="1219200" cy="1219199"/>
          </a:xfrm>
          <a:prstGeom prst="rect">
            <a:avLst/>
          </a:prstGeom>
        </p:spPr>
      </p:pic>
      <p:sp>
        <p:nvSpPr>
          <p:cNvPr id="3" name="矩形 2"/>
          <p:cNvSpPr/>
          <p:nvPr userDrawn="1"/>
        </p:nvSpPr>
        <p:spPr>
          <a:xfrm>
            <a:off x="2731852"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6" name="矩形 5"/>
          <p:cNvSpPr/>
          <p:nvPr userDrawn="1"/>
        </p:nvSpPr>
        <p:spPr>
          <a:xfrm>
            <a:off x="2430294"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95" b="1" dirty="0">
                <a:solidFill>
                  <a:schemeClr val="tx1">
                    <a:lumMod val="85000"/>
                    <a:lumOff val="15000"/>
                  </a:schemeClr>
                </a:solidFill>
              </a:rPr>
              <a:t>微博</a:t>
            </a:r>
          </a:p>
        </p:txBody>
      </p:sp>
      <p:grpSp>
        <p:nvGrpSpPr>
          <p:cNvPr id="16" name="组合 15"/>
          <p:cNvGrpSpPr/>
          <p:nvPr userDrawn="1"/>
        </p:nvGrpSpPr>
        <p:grpSpPr>
          <a:xfrm>
            <a:off x="2787981" y="3139797"/>
            <a:ext cx="1191249" cy="1191249"/>
            <a:chOff x="4094696" y="2530197"/>
            <a:chExt cx="1191249" cy="1191249"/>
          </a:xfrm>
        </p:grpSpPr>
        <p:sp>
          <p:nvSpPr>
            <p:cNvPr id="15" name="矩形 14"/>
            <p:cNvSpPr/>
            <p:nvPr userDrawn="1"/>
          </p:nvSpPr>
          <p:spPr>
            <a:xfrm>
              <a:off x="4094696" y="2530197"/>
              <a:ext cx="1191249" cy="1191249"/>
            </a:xfrm>
            <a:prstGeom prst="rect">
              <a:avLst/>
            </a:prstGeom>
            <a:solidFill>
              <a:schemeClr val="tx1"/>
            </a:solidFill>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345"/>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7387" y="2582888"/>
              <a:ext cx="1085866" cy="1085866"/>
            </a:xfrm>
            <a:prstGeom prst="rect">
              <a:avLst/>
            </a:prstGeom>
          </p:spPr>
        </p:pic>
      </p:grpSp>
      <p:sp>
        <p:nvSpPr>
          <p:cNvPr id="5" name="矩形 4"/>
          <p:cNvSpPr/>
          <p:nvPr userDrawn="1"/>
        </p:nvSpPr>
        <p:spPr>
          <a:xfrm>
            <a:off x="8156642"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8" name="矩形 7"/>
          <p:cNvSpPr/>
          <p:nvPr userDrawn="1"/>
        </p:nvSpPr>
        <p:spPr>
          <a:xfrm>
            <a:off x="7855085"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95" b="1" dirty="0">
                <a:solidFill>
                  <a:schemeClr val="tx1">
                    <a:lumMod val="85000"/>
                    <a:lumOff val="15000"/>
                  </a:schemeClr>
                </a:solidFill>
                <a:latin typeface="+mj-lt"/>
              </a:rPr>
              <a:t>QQ</a:t>
            </a:r>
            <a:endParaRPr lang="zh-CN" altLang="en-US" sz="1695" b="1" dirty="0">
              <a:solidFill>
                <a:schemeClr val="tx1">
                  <a:lumMod val="85000"/>
                  <a:lumOff val="15000"/>
                </a:schemeClr>
              </a:solidFill>
              <a:latin typeface="+mj-lt"/>
            </a:endParaRPr>
          </a:p>
        </p:txBody>
      </p:sp>
      <p:grpSp>
        <p:nvGrpSpPr>
          <p:cNvPr id="19" name="组合 18"/>
          <p:cNvGrpSpPr/>
          <p:nvPr userDrawn="1"/>
        </p:nvGrpSpPr>
        <p:grpSpPr>
          <a:xfrm>
            <a:off x="8212772" y="3139797"/>
            <a:ext cx="1191249" cy="1191249"/>
            <a:chOff x="7049311" y="3295887"/>
            <a:chExt cx="1191249" cy="1191249"/>
          </a:xfrm>
        </p:grpSpPr>
        <p:sp>
          <p:nvSpPr>
            <p:cNvPr id="17" name="矩形 16"/>
            <p:cNvSpPr/>
            <p:nvPr userDrawn="1"/>
          </p:nvSpPr>
          <p:spPr>
            <a:xfrm>
              <a:off x="7049311" y="3295887"/>
              <a:ext cx="1191249" cy="1191249"/>
            </a:xfrm>
            <a:prstGeom prst="rect">
              <a:avLst/>
            </a:prstGeom>
            <a:solidFill>
              <a:schemeClr val="tx1"/>
            </a:solidFill>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345"/>
            </a:p>
          </p:txBody>
        </p:sp>
        <p:pic>
          <p:nvPicPr>
            <p:cNvPr id="18" name="图片 17"/>
            <p:cNvPicPr>
              <a:picLocks noChangeAspect="1"/>
            </p:cNvPicPr>
            <p:nvPr userDrawn="1"/>
          </p:nvPicPr>
          <p:blipFill>
            <a:blip r:embed="rId4"/>
            <a:stretch>
              <a:fillRect/>
            </a:stretch>
          </p:blipFill>
          <p:spPr>
            <a:xfrm>
              <a:off x="7095938" y="3342514"/>
              <a:ext cx="1097994" cy="1097994"/>
            </a:xfrm>
            <a:prstGeom prst="rect">
              <a:avLst/>
            </a:prstGeom>
          </p:spPr>
        </p:pic>
      </p:grpSp>
      <p:sp>
        <p:nvSpPr>
          <p:cNvPr id="21" name="矩形 20"/>
          <p:cNvSpPr/>
          <p:nvPr userDrawn="1"/>
        </p:nvSpPr>
        <p:spPr>
          <a:xfrm>
            <a:off x="5142690" y="1623060"/>
            <a:ext cx="1906622" cy="6016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solidFill>
                  <a:schemeClr val="tx1">
                    <a:lumMod val="85000"/>
                    <a:lumOff val="15000"/>
                  </a:schemeClr>
                </a:solidFill>
                <a:latin typeface="+mj-ea"/>
                <a:ea typeface="+mj-ea"/>
              </a:rPr>
              <a:t>和我联系</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B75B134-9E54-4233-9AD4-A661A84126CB}" type="datetimeFigureOut">
              <a:rPr lang="zh-CN" altLang="en-US" smtClean="0"/>
              <a:t>2020/3/12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空白">
    <p:bg>
      <p:bgPr>
        <a:solidFill>
          <a:schemeClr val="accent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5" name="标题 4"/>
          <p:cNvSpPr>
            <a:spLocks noGrp="1"/>
          </p:cNvSpPr>
          <p:nvPr>
            <p:ph type="title"/>
          </p:nvPr>
        </p:nvSpPr>
        <p:spPr>
          <a:xfrm>
            <a:off x="3362400" y="136525"/>
            <a:ext cx="5466080" cy="617538"/>
          </a:xfrm>
        </p:spPr>
        <p:txBody>
          <a:bodyPr anchor="b">
            <a:normAutofit/>
          </a:bodyPr>
          <a:lstStyle>
            <a:lvl1pPr algn="ctr">
              <a:defRPr sz="2800"/>
            </a:lvl1pPr>
          </a:lstStyle>
          <a:p>
            <a:r>
              <a:rPr lang="zh-CN" altLang="en-US" dirty="0"/>
              <a:t>单击此处编辑母版标题样式</a:t>
            </a:r>
          </a:p>
        </p:txBody>
      </p:sp>
      <p:sp>
        <p:nvSpPr>
          <p:cNvPr id="6" name="文本占位符 2"/>
          <p:cNvSpPr>
            <a:spLocks noGrp="1"/>
          </p:cNvSpPr>
          <p:nvPr>
            <p:ph type="body" idx="1" hasCustomPrompt="1"/>
          </p:nvPr>
        </p:nvSpPr>
        <p:spPr>
          <a:xfrm>
            <a:off x="3362400" y="754064"/>
            <a:ext cx="5466080" cy="400757"/>
          </a:xfrm>
        </p:spPr>
        <p:txBody>
          <a:bodyPr>
            <a:normAutofit/>
          </a:bodyPr>
          <a:lstStyle>
            <a:lvl1pPr marL="0" indent="0" algn="ctr">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6965" indent="0">
              <a:buNone/>
              <a:defRPr sz="1600">
                <a:solidFill>
                  <a:schemeClr val="tx1">
                    <a:tint val="75000"/>
                  </a:schemeClr>
                </a:solidFill>
              </a:defRPr>
            </a:lvl9pPr>
          </a:lstStyle>
          <a:p>
            <a:r>
              <a:rPr lang="en-US" altLang="zh-CN" dirty="0"/>
              <a:t>Lorem ipsum dolor sit </a:t>
            </a:r>
            <a:r>
              <a:rPr lang="en-US" altLang="zh-CN" dirty="0" err="1"/>
              <a:t>amet</a:t>
            </a:r>
            <a:r>
              <a:rPr lang="en-US" altLang="zh-CN" dirty="0"/>
              <a:t>, </a:t>
            </a:r>
            <a:r>
              <a:rPr lang="en-US" altLang="zh-CN" dirty="0" err="1"/>
              <a:t>consectetuer</a:t>
            </a:r>
            <a:r>
              <a:rPr lang="en-US" altLang="zh-CN" dirty="0"/>
              <a:t> </a:t>
            </a:r>
            <a:r>
              <a:rPr lang="en-US" altLang="zh-CN" dirty="0" err="1"/>
              <a:t>adipiscing</a:t>
            </a:r>
            <a:r>
              <a:rPr lang="en-US" altLang="zh-CN" dirty="0"/>
              <a:t> </a:t>
            </a:r>
            <a:r>
              <a:rPr lang="en-US" altLang="zh-CN" dirty="0" err="1"/>
              <a:t>elit</a:t>
            </a:r>
            <a:r>
              <a:rPr lang="en-US" altLang="zh-CN" dirty="0"/>
              <a:t>. </a:t>
            </a:r>
          </a:p>
        </p:txBody>
      </p:sp>
      <p:cxnSp>
        <p:nvCxnSpPr>
          <p:cNvPr id="11" name="直接连接符 10"/>
          <p:cNvCxnSpPr/>
          <p:nvPr userDrawn="1"/>
        </p:nvCxnSpPr>
        <p:spPr>
          <a:xfrm>
            <a:off x="5773278" y="754063"/>
            <a:ext cx="644324" cy="0"/>
          </a:xfrm>
          <a:prstGeom prst="line">
            <a:avLst/>
          </a:prstGeom>
          <a:ln>
            <a:solidFill>
              <a:schemeClr val="tx1">
                <a:lumMod val="85000"/>
                <a:lumOff val="15000"/>
              </a:schemeClr>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370">
                <a:solidFill>
                  <a:schemeClr val="tx1">
                    <a:tint val="75000"/>
                  </a:schemeClr>
                </a:solidFill>
              </a:defRPr>
            </a:lvl1pPr>
          </a:lstStyle>
          <a:p>
            <a:fld id="{0E6A473D-8055-43E1-A01D-B0413067B7D8}" type="datetimeFigureOut">
              <a:rPr lang="zh-CN" altLang="en-US" smtClean="0"/>
              <a:t>2020/3/12</a:t>
            </a:fld>
            <a:endParaRPr lang="zh-CN" altLang="en-US"/>
          </a:p>
        </p:txBody>
      </p:sp>
      <p:sp>
        <p:nvSpPr>
          <p:cNvPr id="5" name="Footer Placeholder 4"/>
          <p:cNvSpPr>
            <a:spLocks noGrp="1"/>
          </p:cNvSpPr>
          <p:nvPr>
            <p:ph type="ftr" sz="quarter" idx="3"/>
          </p:nvPr>
        </p:nvSpPr>
        <p:spPr>
          <a:xfrm>
            <a:off x="4038600" y="6356352"/>
            <a:ext cx="4114801" cy="365125"/>
          </a:xfrm>
          <a:prstGeom prst="rect">
            <a:avLst/>
          </a:prstGeom>
        </p:spPr>
        <p:txBody>
          <a:bodyPr vert="horz" lIns="91440" tIns="45720" rIns="91440" bIns="45720" rtlCol="0" anchor="ctr"/>
          <a:lstStyle>
            <a:lvl1pPr algn="ctr">
              <a:defRPr sz="137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370">
                <a:solidFill>
                  <a:schemeClr val="tx1">
                    <a:tint val="75000"/>
                  </a:schemeClr>
                </a:solidFill>
              </a:defRPr>
            </a:lvl1pPr>
          </a:lstStyle>
          <a:p>
            <a:fld id="{0EB8D81A-C667-4EE5-93BD-6120260630F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txStyles>
    <p:titleStyle>
      <a:lvl1pPr algn="l" defTabSz="1044575" rtl="0" eaLnBrk="1" latinLnBrk="0" hangingPunct="1">
        <a:lnSpc>
          <a:spcPct val="90000"/>
        </a:lnSpc>
        <a:spcBef>
          <a:spcPct val="0"/>
        </a:spcBef>
        <a:buNone/>
        <a:defRPr sz="5030" kern="1200">
          <a:solidFill>
            <a:schemeClr val="tx1"/>
          </a:solidFill>
          <a:latin typeface="+mj-lt"/>
          <a:ea typeface="+mj-ea"/>
          <a:cs typeface="+mj-cs"/>
        </a:defRPr>
      </a:lvl1pPr>
    </p:titleStyle>
    <p:bodyStyle>
      <a:lvl1pPr marL="260985" indent="-260985" algn="l" defTabSz="1044575" rtl="0" eaLnBrk="1" latinLnBrk="0" hangingPunct="1">
        <a:lnSpc>
          <a:spcPct val="90000"/>
        </a:lnSpc>
        <a:spcBef>
          <a:spcPts val="1140"/>
        </a:spcBef>
        <a:buFont typeface="Arial" panose="020B0604020202020204" pitchFamily="34" charset="0"/>
        <a:buChar char="•"/>
        <a:defRPr sz="3200" kern="1200">
          <a:solidFill>
            <a:schemeClr val="tx1"/>
          </a:solidFill>
          <a:latin typeface="+mn-lt"/>
          <a:ea typeface="+mn-ea"/>
          <a:cs typeface="+mn-cs"/>
        </a:defRPr>
      </a:lvl1pPr>
      <a:lvl2pPr marL="783590" indent="-260985" algn="l" defTabSz="1044575" rtl="0" eaLnBrk="1" latinLnBrk="0" hangingPunct="1">
        <a:lnSpc>
          <a:spcPct val="90000"/>
        </a:lnSpc>
        <a:spcBef>
          <a:spcPts val="570"/>
        </a:spcBef>
        <a:buFont typeface="Arial" panose="020B0604020202020204" pitchFamily="34" charset="0"/>
        <a:buChar char="•"/>
        <a:defRPr sz="2745" kern="1200">
          <a:solidFill>
            <a:schemeClr val="tx1"/>
          </a:solidFill>
          <a:latin typeface="+mn-lt"/>
          <a:ea typeface="+mn-ea"/>
          <a:cs typeface="+mn-cs"/>
        </a:defRPr>
      </a:lvl2pPr>
      <a:lvl3pPr marL="1306195" indent="-260985" algn="l" defTabSz="1044575" rtl="0" eaLnBrk="1" latinLnBrk="0" hangingPunct="1">
        <a:lnSpc>
          <a:spcPct val="90000"/>
        </a:lnSpc>
        <a:spcBef>
          <a:spcPts val="570"/>
        </a:spcBef>
        <a:buFont typeface="Arial" panose="020B0604020202020204" pitchFamily="34" charset="0"/>
        <a:buChar char="•"/>
        <a:defRPr sz="2285" kern="1200">
          <a:solidFill>
            <a:schemeClr val="tx1"/>
          </a:solidFill>
          <a:latin typeface="+mn-lt"/>
          <a:ea typeface="+mn-ea"/>
          <a:cs typeface="+mn-cs"/>
        </a:defRPr>
      </a:lvl3pPr>
      <a:lvl4pPr marL="182880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4pPr>
      <a:lvl5pPr marL="2351405"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5pPr>
      <a:lvl6pPr marL="287401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6pPr>
      <a:lvl7pPr marL="3396615"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7pPr>
      <a:lvl8pPr marL="391922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8pPr>
      <a:lvl9pPr marL="444119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9pPr>
    </p:bodyStyle>
    <p:otherStyle>
      <a:defPPr>
        <a:defRPr lang="en-US"/>
      </a:defPPr>
      <a:lvl1pPr marL="0" algn="l" defTabSz="1044575" rtl="0" eaLnBrk="1" latinLnBrk="0" hangingPunct="1">
        <a:defRPr sz="2055" kern="1200">
          <a:solidFill>
            <a:schemeClr val="tx1"/>
          </a:solidFill>
          <a:latin typeface="+mn-lt"/>
          <a:ea typeface="+mn-ea"/>
          <a:cs typeface="+mn-cs"/>
        </a:defRPr>
      </a:lvl1pPr>
      <a:lvl2pPr marL="522605" algn="l" defTabSz="1044575" rtl="0" eaLnBrk="1" latinLnBrk="0" hangingPunct="1">
        <a:defRPr sz="2055" kern="1200">
          <a:solidFill>
            <a:schemeClr val="tx1"/>
          </a:solidFill>
          <a:latin typeface="+mn-lt"/>
          <a:ea typeface="+mn-ea"/>
          <a:cs typeface="+mn-cs"/>
        </a:defRPr>
      </a:lvl2pPr>
      <a:lvl3pPr marL="1045210" algn="l" defTabSz="1044575" rtl="0" eaLnBrk="1" latinLnBrk="0" hangingPunct="1">
        <a:defRPr sz="2055" kern="1200">
          <a:solidFill>
            <a:schemeClr val="tx1"/>
          </a:solidFill>
          <a:latin typeface="+mn-lt"/>
          <a:ea typeface="+mn-ea"/>
          <a:cs typeface="+mn-cs"/>
        </a:defRPr>
      </a:lvl3pPr>
      <a:lvl4pPr marL="1567815" algn="l" defTabSz="1044575" rtl="0" eaLnBrk="1" latinLnBrk="0" hangingPunct="1">
        <a:defRPr sz="2055" kern="1200">
          <a:solidFill>
            <a:schemeClr val="tx1"/>
          </a:solidFill>
          <a:latin typeface="+mn-lt"/>
          <a:ea typeface="+mn-ea"/>
          <a:cs typeface="+mn-cs"/>
        </a:defRPr>
      </a:lvl4pPr>
      <a:lvl5pPr marL="2089785" algn="l" defTabSz="1044575" rtl="0" eaLnBrk="1" latinLnBrk="0" hangingPunct="1">
        <a:defRPr sz="2055" kern="1200">
          <a:solidFill>
            <a:schemeClr val="tx1"/>
          </a:solidFill>
          <a:latin typeface="+mn-lt"/>
          <a:ea typeface="+mn-ea"/>
          <a:cs typeface="+mn-cs"/>
        </a:defRPr>
      </a:lvl5pPr>
      <a:lvl6pPr marL="2612390" algn="l" defTabSz="1044575" rtl="0" eaLnBrk="1" latinLnBrk="0" hangingPunct="1">
        <a:defRPr sz="2055" kern="1200">
          <a:solidFill>
            <a:schemeClr val="tx1"/>
          </a:solidFill>
          <a:latin typeface="+mn-lt"/>
          <a:ea typeface="+mn-ea"/>
          <a:cs typeface="+mn-cs"/>
        </a:defRPr>
      </a:lvl6pPr>
      <a:lvl7pPr marL="3134995" algn="l" defTabSz="1044575" rtl="0" eaLnBrk="1" latinLnBrk="0" hangingPunct="1">
        <a:defRPr sz="2055" kern="1200">
          <a:solidFill>
            <a:schemeClr val="tx1"/>
          </a:solidFill>
          <a:latin typeface="+mn-lt"/>
          <a:ea typeface="+mn-ea"/>
          <a:cs typeface="+mn-cs"/>
        </a:defRPr>
      </a:lvl7pPr>
      <a:lvl8pPr marL="3657600" algn="l" defTabSz="1044575" rtl="0" eaLnBrk="1" latinLnBrk="0" hangingPunct="1">
        <a:defRPr sz="2055" kern="1200">
          <a:solidFill>
            <a:schemeClr val="tx1"/>
          </a:solidFill>
          <a:latin typeface="+mn-lt"/>
          <a:ea typeface="+mn-ea"/>
          <a:cs typeface="+mn-cs"/>
        </a:defRPr>
      </a:lvl8pPr>
      <a:lvl9pPr marL="4180205" algn="l" defTabSz="1044575" rtl="0" eaLnBrk="1" latinLnBrk="0" hangingPunct="1">
        <a:defRPr sz="20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8.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24.pn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23.pn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22.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5.jpe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slideLayout" Target="../slideLayouts/slideLayout2.xml"/><Relationship Id="rId27"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image" Target="../media/image35.png"/><Relationship Id="rId3" Type="http://schemas.openxmlformats.org/officeDocument/2006/relationships/tags" Target="../tags/tag49.xml"/><Relationship Id="rId21" Type="http://schemas.openxmlformats.org/officeDocument/2006/relationships/tags" Target="../tags/tag67.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image" Target="../media/image34.png"/><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image" Target="../media/image33.png"/><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image" Target="../media/image5.jpeg"/><Relationship Id="rId10" Type="http://schemas.openxmlformats.org/officeDocument/2006/relationships/tags" Target="../tags/tag56.xml"/><Relationship Id="rId19" Type="http://schemas.openxmlformats.org/officeDocument/2006/relationships/tags" Target="../tags/tag6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slideLayout" Target="../slideLayouts/slideLayout2.xml"/><Relationship Id="rId27"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image" Target="../media/image15.png"/><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image" Target="../media/image14.png"/><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13.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5.jpeg"/><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Layout" Target="../slideLayouts/slideLayout2.xml"/><Relationship Id="rId27"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1" name="圆角矩形 10"/>
          <p:cNvSpPr/>
          <p:nvPr/>
        </p:nvSpPr>
        <p:spPr>
          <a:xfrm>
            <a:off x="2400642" y="1891323"/>
            <a:ext cx="8483600" cy="1320800"/>
          </a:xfrm>
          <a:prstGeom prst="roundRect">
            <a:avLst>
              <a:gd name="adj" fmla="val 18269"/>
            </a:avLst>
          </a:prstGeom>
          <a:solidFill>
            <a:schemeClr val="bg1">
              <a:lumMod val="95000"/>
            </a:schemeClr>
          </a:solid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6" name="图片 5" descr="A000220150319H47PPIC"/>
          <p:cNvPicPr>
            <a:picLocks noChangeAspect="1"/>
          </p:cNvPicPr>
          <p:nvPr/>
        </p:nvPicPr>
        <p:blipFill>
          <a:blip r:embed="rId2"/>
          <a:stretch>
            <a:fillRect/>
          </a:stretch>
        </p:blipFill>
        <p:spPr>
          <a:xfrm flipH="1">
            <a:off x="454660" y="3429000"/>
            <a:ext cx="2596515" cy="2995295"/>
          </a:xfrm>
          <a:prstGeom prst="rect">
            <a:avLst/>
          </a:prstGeom>
        </p:spPr>
      </p:pic>
      <p:sp>
        <p:nvSpPr>
          <p:cNvPr id="7" name="文本框 6"/>
          <p:cNvSpPr txBox="1"/>
          <p:nvPr/>
        </p:nvSpPr>
        <p:spPr>
          <a:xfrm>
            <a:off x="2493352" y="2250733"/>
            <a:ext cx="8298815" cy="768350"/>
          </a:xfrm>
          <a:prstGeom prst="rect">
            <a:avLst/>
          </a:prstGeom>
          <a:noFill/>
        </p:spPr>
        <p:txBody>
          <a:bodyPr wrap="square" rtlCol="0">
            <a:spAutoFit/>
          </a:bodyPr>
          <a:lstStyle/>
          <a:p>
            <a:pPr algn="ctr"/>
            <a:r>
              <a:rPr lang="zh-CN" altLang="en-US" sz="4400" b="1" dirty="0">
                <a:solidFill>
                  <a:schemeClr val="accent6"/>
                </a:solidFill>
              </a:rPr>
              <a:t>实践报告</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22" name="组合 21"/>
          <p:cNvGrpSpPr/>
          <p:nvPr/>
        </p:nvGrpSpPr>
        <p:grpSpPr>
          <a:xfrm>
            <a:off x="1831975" y="620010"/>
            <a:ext cx="5175250" cy="735965"/>
            <a:chOff x="8345" y="3174"/>
            <a:chExt cx="8150" cy="1159"/>
          </a:xfrm>
        </p:grpSpPr>
        <p:sp>
          <p:nvSpPr>
            <p:cNvPr id="23"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accent6"/>
                  </a:solidFill>
                </a:rPr>
                <a:t>大连海事大学</a:t>
              </a:r>
            </a:p>
          </p:txBody>
        </p:sp>
        <p:sp>
          <p:nvSpPr>
            <p:cNvPr id="24"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accent6"/>
                  </a:solidFill>
                </a:rPr>
                <a:t>DALIAN MAIRITIME UNIVERSITY</a:t>
              </a:r>
              <a:endParaRPr sz="1200" dirty="0">
                <a:solidFill>
                  <a:schemeClr val="accent6"/>
                </a:solidFill>
              </a:endParaRPr>
            </a:p>
          </p:txBody>
        </p:sp>
      </p:grpSp>
      <p:sp>
        <p:nvSpPr>
          <p:cNvPr id="2" name="文本框 1"/>
          <p:cNvSpPr txBox="1"/>
          <p:nvPr/>
        </p:nvSpPr>
        <p:spPr>
          <a:xfrm>
            <a:off x="3289934" y="3814933"/>
            <a:ext cx="2659380" cy="368300"/>
          </a:xfrm>
          <a:prstGeom prst="rect">
            <a:avLst/>
          </a:prstGeom>
          <a:noFill/>
        </p:spPr>
        <p:txBody>
          <a:bodyPr wrap="square" rtlCol="0">
            <a:spAutoFit/>
          </a:bodyPr>
          <a:lstStyle/>
          <a:p>
            <a:r>
              <a:rPr lang="zh-CN" altLang="en-US" dirty="0"/>
              <a:t>专业：地理信息科学</a:t>
            </a:r>
          </a:p>
        </p:txBody>
      </p:sp>
      <p:sp>
        <p:nvSpPr>
          <p:cNvPr id="3" name="文本框 2"/>
          <p:cNvSpPr txBox="1"/>
          <p:nvPr/>
        </p:nvSpPr>
        <p:spPr>
          <a:xfrm>
            <a:off x="7506969" y="3806043"/>
            <a:ext cx="2422525" cy="368300"/>
          </a:xfrm>
          <a:prstGeom prst="rect">
            <a:avLst/>
          </a:prstGeom>
          <a:noFill/>
        </p:spPr>
        <p:txBody>
          <a:bodyPr wrap="square" rtlCol="0">
            <a:spAutoFit/>
          </a:bodyPr>
          <a:lstStyle/>
          <a:p>
            <a:r>
              <a:rPr lang="zh-CN" altLang="en-US" dirty="0"/>
              <a:t>指导教师：徐进</a:t>
            </a:r>
          </a:p>
        </p:txBody>
      </p:sp>
      <p:sp>
        <p:nvSpPr>
          <p:cNvPr id="12" name="文本框 1"/>
          <p:cNvSpPr txBox="1"/>
          <p:nvPr/>
        </p:nvSpPr>
        <p:spPr>
          <a:xfrm>
            <a:off x="3289933" y="4404018"/>
            <a:ext cx="2659380" cy="368300"/>
          </a:xfrm>
          <a:prstGeom prst="rect">
            <a:avLst/>
          </a:prstGeom>
          <a:noFill/>
        </p:spPr>
        <p:txBody>
          <a:bodyPr wrap="square" rtlCol="0">
            <a:spAutoFit/>
          </a:bodyPr>
          <a:lstStyle/>
          <a:p>
            <a:r>
              <a:rPr lang="zh-CN" altLang="en-US" dirty="0"/>
              <a:t>班级：一班</a:t>
            </a:r>
          </a:p>
        </p:txBody>
      </p:sp>
      <p:sp>
        <p:nvSpPr>
          <p:cNvPr id="13" name="文本框 2"/>
          <p:cNvSpPr txBox="1"/>
          <p:nvPr/>
        </p:nvSpPr>
        <p:spPr>
          <a:xfrm>
            <a:off x="7506968" y="4395128"/>
            <a:ext cx="2422525" cy="368300"/>
          </a:xfrm>
          <a:prstGeom prst="rect">
            <a:avLst/>
          </a:prstGeom>
          <a:noFill/>
        </p:spPr>
        <p:txBody>
          <a:bodyPr wrap="square" rtlCol="0">
            <a:spAutoFit/>
          </a:bodyPr>
          <a:lstStyle/>
          <a:p>
            <a:r>
              <a:rPr lang="zh-CN" altLang="en-US" dirty="0"/>
              <a:t>姓名：高世博</a:t>
            </a:r>
          </a:p>
        </p:txBody>
      </p:sp>
      <p:sp>
        <p:nvSpPr>
          <p:cNvPr id="14" name="文本框 1"/>
          <p:cNvSpPr txBox="1"/>
          <p:nvPr/>
        </p:nvSpPr>
        <p:spPr>
          <a:xfrm>
            <a:off x="3289932" y="5045856"/>
            <a:ext cx="2659380" cy="368300"/>
          </a:xfrm>
          <a:prstGeom prst="rect">
            <a:avLst/>
          </a:prstGeom>
          <a:noFill/>
        </p:spPr>
        <p:txBody>
          <a:bodyPr wrap="square" rtlCol="0">
            <a:spAutoFit/>
          </a:bodyPr>
          <a:lstStyle/>
          <a:p>
            <a:r>
              <a:rPr lang="zh-CN" altLang="en-US" dirty="0"/>
              <a:t>学号：</a:t>
            </a:r>
            <a:r>
              <a:rPr lang="en-US" altLang="zh-CN" dirty="0"/>
              <a:t>2220172831</a:t>
            </a:r>
            <a:endParaRPr lang="zh-CN" altLang="en-US" dirty="0"/>
          </a:p>
        </p:txBody>
      </p:sp>
      <p:sp>
        <p:nvSpPr>
          <p:cNvPr id="15" name="文本框 2"/>
          <p:cNvSpPr txBox="1"/>
          <p:nvPr/>
        </p:nvSpPr>
        <p:spPr>
          <a:xfrm>
            <a:off x="7506967" y="5036966"/>
            <a:ext cx="2422525" cy="368300"/>
          </a:xfrm>
          <a:prstGeom prst="rect">
            <a:avLst/>
          </a:prstGeom>
          <a:noFill/>
        </p:spPr>
        <p:txBody>
          <a:bodyPr wrap="square" rtlCol="0">
            <a:spAutoFit/>
          </a:bodyPr>
          <a:lstStyle/>
          <a:p>
            <a:r>
              <a:rPr lang="zh-CN" altLang="en-US" dirty="0"/>
              <a:t>成绩：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50" name="试管"/>
          <p:cNvSpPr/>
          <p:nvPr/>
        </p:nvSpPr>
        <p:spPr bwMode="auto">
          <a:xfrm>
            <a:off x="1993265" y="2570480"/>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514405" cy="461665"/>
          </a:xfrm>
          <a:prstGeom prst="rect">
            <a:avLst/>
          </a:prstGeom>
          <a:noFill/>
        </p:spPr>
        <p:txBody>
          <a:bodyPr wrap="square" rtlCol="0">
            <a:spAutoFit/>
          </a:bodyPr>
          <a:lstStyle/>
          <a:p>
            <a:r>
              <a:rPr lang="en-US" altLang="zh-CN" sz="2400" b="1" dirty="0">
                <a:solidFill>
                  <a:schemeClr val="accent6"/>
                </a:solidFill>
              </a:rPr>
              <a:t>2.1</a:t>
            </a:r>
            <a:r>
              <a:rPr lang="zh-CN" altLang="en-US" sz="2400" b="1" dirty="0">
                <a:solidFill>
                  <a:schemeClr val="accent6"/>
                </a:solidFill>
              </a:rPr>
              <a:t>数据准备</a:t>
            </a:r>
          </a:p>
        </p:txBody>
      </p:sp>
      <p:sp>
        <p:nvSpPr>
          <p:cNvPr id="56" name="Freeform 66"/>
          <p:cNvSpPr>
            <a:spLocks noEditPoints="1"/>
          </p:cNvSpPr>
          <p:nvPr>
            <p:custDataLst>
              <p:tags r:id="rId1"/>
            </p:custDataLst>
          </p:nvPr>
        </p:nvSpPr>
        <p:spPr bwMode="auto">
          <a:xfrm>
            <a:off x="7177803" y="2613062"/>
            <a:ext cx="389207" cy="45462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57" name="Freeform 5"/>
          <p:cNvSpPr>
            <a:spLocks noEditPoints="1"/>
          </p:cNvSpPr>
          <p:nvPr>
            <p:custDataLst>
              <p:tags r:id="rId2"/>
            </p:custDataLst>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28" name="文本框 27"/>
          <p:cNvSpPr txBox="1"/>
          <p:nvPr/>
        </p:nvSpPr>
        <p:spPr>
          <a:xfrm>
            <a:off x="2651125" y="5856180"/>
            <a:ext cx="7675245" cy="460375"/>
          </a:xfrm>
          <a:prstGeom prst="rect">
            <a:avLst/>
          </a:prstGeom>
          <a:noFill/>
        </p:spPr>
        <p:txBody>
          <a:bodyPr wrap="square" rtlCol="0">
            <a:spAutoFit/>
          </a:bodyPr>
          <a:lstStyle/>
          <a:p>
            <a:pPr algn="ctr"/>
            <a:r>
              <a:rPr lang="zh-CN" altLang="en-US" sz="2400" dirty="0"/>
              <a:t>全国各省矢量图</a:t>
            </a:r>
          </a:p>
        </p:txBody>
      </p:sp>
      <p:pic>
        <p:nvPicPr>
          <p:cNvPr id="2" name="图片 1">
            <a:extLst>
              <a:ext uri="{FF2B5EF4-FFF2-40B4-BE49-F238E27FC236}">
                <a16:creationId xmlns:a16="http://schemas.microsoft.com/office/drawing/2014/main" id="{0F72397F-723E-416B-8A5C-91D54DC0296C}"/>
              </a:ext>
            </a:extLst>
          </p:cNvPr>
          <p:cNvPicPr>
            <a:picLocks noChangeAspect="1"/>
          </p:cNvPicPr>
          <p:nvPr/>
        </p:nvPicPr>
        <p:blipFill>
          <a:blip r:embed="rId5"/>
          <a:stretch>
            <a:fillRect/>
          </a:stretch>
        </p:blipFill>
        <p:spPr>
          <a:xfrm>
            <a:off x="2735289" y="1001819"/>
            <a:ext cx="6721422" cy="4854361"/>
          </a:xfrm>
          <a:prstGeom prst="rect">
            <a:avLst/>
          </a:prstGeom>
        </p:spPr>
      </p:pic>
    </p:spTree>
    <p:extLst>
      <p:ext uri="{BB962C8B-B14F-4D97-AF65-F5344CB8AC3E}">
        <p14:creationId xmlns:p14="http://schemas.microsoft.com/office/powerpoint/2010/main" val="1232017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D6B4AD8-0B95-44B0-9893-BC327CD3309E}"/>
              </a:ext>
            </a:extLst>
          </p:cNvPr>
          <p:cNvSpPr/>
          <p:nvPr/>
        </p:nvSpPr>
        <p:spPr>
          <a:xfrm flipH="1">
            <a:off x="101282" y="134937"/>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46B2EB-34C9-491C-A571-90941D64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EFA69B6D-4F16-4F9E-9D85-1091A6A63000}"/>
              </a:ext>
            </a:extLst>
          </p:cNvPr>
          <p:cNvSpPr txBox="1"/>
          <p:nvPr/>
        </p:nvSpPr>
        <p:spPr>
          <a:xfrm>
            <a:off x="2027555" y="558165"/>
            <a:ext cx="2514405" cy="461665"/>
          </a:xfrm>
          <a:prstGeom prst="rect">
            <a:avLst/>
          </a:prstGeom>
          <a:noFill/>
        </p:spPr>
        <p:txBody>
          <a:bodyPr wrap="square" rtlCol="0">
            <a:spAutoFit/>
          </a:bodyPr>
          <a:lstStyle/>
          <a:p>
            <a:r>
              <a:rPr lang="en-US" altLang="zh-CN" sz="2400" b="1" dirty="0">
                <a:solidFill>
                  <a:schemeClr val="accent6"/>
                </a:solidFill>
              </a:rPr>
              <a:t>2.2</a:t>
            </a:r>
            <a:r>
              <a:rPr lang="zh-CN" altLang="en-US" sz="2400" b="1" dirty="0">
                <a:solidFill>
                  <a:schemeClr val="accent6"/>
                </a:solidFill>
              </a:rPr>
              <a:t>数据采集</a:t>
            </a:r>
          </a:p>
        </p:txBody>
      </p:sp>
      <p:pic>
        <p:nvPicPr>
          <p:cNvPr id="5" name="图片 4">
            <a:extLst>
              <a:ext uri="{FF2B5EF4-FFF2-40B4-BE49-F238E27FC236}">
                <a16:creationId xmlns:a16="http://schemas.microsoft.com/office/drawing/2014/main" id="{346DF214-6517-426B-A561-514717390668}"/>
              </a:ext>
            </a:extLst>
          </p:cNvPr>
          <p:cNvPicPr>
            <a:picLocks noChangeAspect="1"/>
          </p:cNvPicPr>
          <p:nvPr/>
        </p:nvPicPr>
        <p:blipFill>
          <a:blip r:embed="rId3"/>
          <a:stretch>
            <a:fillRect/>
          </a:stretch>
        </p:blipFill>
        <p:spPr>
          <a:xfrm>
            <a:off x="2962556" y="1764674"/>
            <a:ext cx="2437135" cy="3124200"/>
          </a:xfrm>
          <a:prstGeom prst="rect">
            <a:avLst/>
          </a:prstGeom>
        </p:spPr>
      </p:pic>
      <p:sp>
        <p:nvSpPr>
          <p:cNvPr id="6" name="五边形 10">
            <a:extLst>
              <a:ext uri="{FF2B5EF4-FFF2-40B4-BE49-F238E27FC236}">
                <a16:creationId xmlns:a16="http://schemas.microsoft.com/office/drawing/2014/main" id="{DB0C94FC-0623-4995-B4F0-51265AB195FC}"/>
              </a:ext>
            </a:extLst>
          </p:cNvPr>
          <p:cNvSpPr/>
          <p:nvPr/>
        </p:nvSpPr>
        <p:spPr>
          <a:xfrm>
            <a:off x="301906" y="2782262"/>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建立全国各省疫情</a:t>
            </a:r>
            <a:r>
              <a:rPr lang="en-US" altLang="zh-CN" sz="1600" dirty="0" err="1">
                <a:solidFill>
                  <a:schemeClr val="tx1"/>
                </a:solidFill>
                <a:latin typeface="黑体" panose="02010609060101010101" charset="-122"/>
                <a:ea typeface="黑体" panose="02010609060101010101" charset="-122"/>
                <a:cs typeface="黑体" panose="02010609060101010101" charset="-122"/>
                <a:sym typeface="+mn-ea"/>
              </a:rPr>
              <a:t>excle</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表，表中设置现有确诊，累计确诊，治愈，死亡字段。</a:t>
            </a:r>
            <a:endParaRPr lang="en-US" altLang="zh-CN" sz="1600" dirty="0" err="1">
              <a:solidFill>
                <a:schemeClr val="tx1"/>
              </a:solidFill>
            </a:endParaRPr>
          </a:p>
        </p:txBody>
      </p:sp>
      <p:sp>
        <p:nvSpPr>
          <p:cNvPr id="7" name="五边形 10">
            <a:extLst>
              <a:ext uri="{FF2B5EF4-FFF2-40B4-BE49-F238E27FC236}">
                <a16:creationId xmlns:a16="http://schemas.microsoft.com/office/drawing/2014/main" id="{E1B12A81-5E2D-4FF2-BC53-5670CE996FAD}"/>
              </a:ext>
            </a:extLst>
          </p:cNvPr>
          <p:cNvSpPr/>
          <p:nvPr/>
        </p:nvSpPr>
        <p:spPr>
          <a:xfrm>
            <a:off x="5904516" y="1588332"/>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2.</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从丁香医生疫情网，获取所需要的数据。</a:t>
            </a:r>
            <a:endParaRPr lang="en-US" altLang="zh-CN" sz="1600" dirty="0" err="1">
              <a:solidFill>
                <a:schemeClr val="tx1"/>
              </a:solidFill>
            </a:endParaRPr>
          </a:p>
        </p:txBody>
      </p:sp>
      <p:pic>
        <p:nvPicPr>
          <p:cNvPr id="8" name="图片 7">
            <a:extLst>
              <a:ext uri="{FF2B5EF4-FFF2-40B4-BE49-F238E27FC236}">
                <a16:creationId xmlns:a16="http://schemas.microsoft.com/office/drawing/2014/main" id="{652DB0A8-FC7B-483F-8425-6E9954C884AA}"/>
              </a:ext>
            </a:extLst>
          </p:cNvPr>
          <p:cNvPicPr>
            <a:picLocks noChangeAspect="1"/>
          </p:cNvPicPr>
          <p:nvPr/>
        </p:nvPicPr>
        <p:blipFill>
          <a:blip r:embed="rId4"/>
          <a:stretch>
            <a:fillRect/>
          </a:stretch>
        </p:blipFill>
        <p:spPr>
          <a:xfrm>
            <a:off x="8786864" y="558165"/>
            <a:ext cx="2231640" cy="2551009"/>
          </a:xfrm>
          <a:prstGeom prst="rect">
            <a:avLst/>
          </a:prstGeom>
        </p:spPr>
      </p:pic>
      <p:sp>
        <p:nvSpPr>
          <p:cNvPr id="9" name="五边形 10">
            <a:extLst>
              <a:ext uri="{FF2B5EF4-FFF2-40B4-BE49-F238E27FC236}">
                <a16:creationId xmlns:a16="http://schemas.microsoft.com/office/drawing/2014/main" id="{EA9DD9F7-3EA1-4FA7-B700-415031A88AF2}"/>
              </a:ext>
            </a:extLst>
          </p:cNvPr>
          <p:cNvSpPr/>
          <p:nvPr/>
        </p:nvSpPr>
        <p:spPr>
          <a:xfrm>
            <a:off x="5904516" y="3871287"/>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sym typeface="+mn-ea"/>
              </a:rPr>
              <a:t>3.</a:t>
            </a:r>
            <a:r>
              <a:rPr lang="zh-CN" altLang="en-US" sz="1600" dirty="0">
                <a:solidFill>
                  <a:schemeClr val="tx1"/>
                </a:solidFill>
                <a:latin typeface="黑体" panose="02010609060101010101" charset="-122"/>
                <a:ea typeface="黑体" panose="02010609060101010101" charset="-122"/>
                <a:sym typeface="+mn-ea"/>
              </a:rPr>
              <a:t>将数据逐个填充至</a:t>
            </a:r>
            <a:r>
              <a:rPr lang="en-US" altLang="zh-CN" sz="1600" dirty="0" err="1">
                <a:solidFill>
                  <a:schemeClr val="tx1"/>
                </a:solidFill>
                <a:latin typeface="黑体" panose="02010609060101010101" charset="-122"/>
                <a:ea typeface="黑体" panose="02010609060101010101" charset="-122"/>
                <a:sym typeface="+mn-ea"/>
              </a:rPr>
              <a:t>excle</a:t>
            </a:r>
            <a:r>
              <a:rPr lang="zh-CN" altLang="en-US" sz="1600" dirty="0">
                <a:solidFill>
                  <a:schemeClr val="tx1"/>
                </a:solidFill>
                <a:latin typeface="黑体" panose="02010609060101010101" charset="-122"/>
                <a:ea typeface="黑体" panose="02010609060101010101" charset="-122"/>
                <a:sym typeface="+mn-ea"/>
              </a:rPr>
              <a:t>表中</a:t>
            </a:r>
            <a:endParaRPr lang="en-US" altLang="zh-CN" sz="1600" dirty="0" err="1">
              <a:solidFill>
                <a:schemeClr val="tx1"/>
              </a:solidFill>
            </a:endParaRPr>
          </a:p>
        </p:txBody>
      </p:sp>
      <p:pic>
        <p:nvPicPr>
          <p:cNvPr id="10" name="图片 9">
            <a:extLst>
              <a:ext uri="{FF2B5EF4-FFF2-40B4-BE49-F238E27FC236}">
                <a16:creationId xmlns:a16="http://schemas.microsoft.com/office/drawing/2014/main" id="{7C85AD65-C1F9-4146-B0F6-3A9448C1E470}"/>
              </a:ext>
            </a:extLst>
          </p:cNvPr>
          <p:cNvPicPr>
            <a:picLocks noChangeAspect="1"/>
          </p:cNvPicPr>
          <p:nvPr/>
        </p:nvPicPr>
        <p:blipFill>
          <a:blip r:embed="rId5"/>
          <a:stretch>
            <a:fillRect/>
          </a:stretch>
        </p:blipFill>
        <p:spPr>
          <a:xfrm>
            <a:off x="8925552" y="3429000"/>
            <a:ext cx="1828173" cy="2274549"/>
          </a:xfrm>
          <a:prstGeom prst="rect">
            <a:avLst/>
          </a:prstGeom>
        </p:spPr>
      </p:pic>
    </p:spTree>
    <p:extLst>
      <p:ext uri="{BB962C8B-B14F-4D97-AF65-F5344CB8AC3E}">
        <p14:creationId xmlns:p14="http://schemas.microsoft.com/office/powerpoint/2010/main" val="2769644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a:extLst>
              <a:ext uri="{FF2B5EF4-FFF2-40B4-BE49-F238E27FC236}">
                <a16:creationId xmlns:a16="http://schemas.microsoft.com/office/drawing/2014/main" id="{D94E48EB-06C0-4051-9DE6-C90B9575B9CD}"/>
              </a:ext>
            </a:extLst>
          </p:cNvPr>
          <p:cNvSpPr/>
          <p:nvPr/>
        </p:nvSpPr>
        <p:spPr>
          <a:xfrm flipH="1">
            <a:off x="190777" y="112712"/>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FFE77F4A-3824-4C46-9757-CDE62F226AD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 name="文本框 4">
            <a:extLst>
              <a:ext uri="{FF2B5EF4-FFF2-40B4-BE49-F238E27FC236}">
                <a16:creationId xmlns:a16="http://schemas.microsoft.com/office/drawing/2014/main" id="{DA1B7F85-C1A9-40B4-9153-9344D9A67B70}"/>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2.3 </a:t>
            </a:r>
            <a:r>
              <a:rPr lang="zh-CN" altLang="en-US" sz="2400" b="1" dirty="0">
                <a:solidFill>
                  <a:schemeClr val="accent6"/>
                </a:solidFill>
              </a:rPr>
              <a:t>数据处理</a:t>
            </a:r>
          </a:p>
        </p:txBody>
      </p:sp>
      <p:cxnSp>
        <p:nvCxnSpPr>
          <p:cNvPr id="7" name="直接连接符 6">
            <a:extLst>
              <a:ext uri="{FF2B5EF4-FFF2-40B4-BE49-F238E27FC236}">
                <a16:creationId xmlns:a16="http://schemas.microsoft.com/office/drawing/2014/main" id="{736E20CB-DC84-4D0B-A1E1-88C6B37FBB69}"/>
              </a:ext>
            </a:extLst>
          </p:cNvPr>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8" name="椭圆 7">
            <a:extLst>
              <a:ext uri="{FF2B5EF4-FFF2-40B4-BE49-F238E27FC236}">
                <a16:creationId xmlns:a16="http://schemas.microsoft.com/office/drawing/2014/main" id="{5E522184-8BA3-4013-B5F7-C062C32FF861}"/>
              </a:ext>
            </a:extLst>
          </p:cNvPr>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9" name="椭圆 8">
            <a:extLst>
              <a:ext uri="{FF2B5EF4-FFF2-40B4-BE49-F238E27FC236}">
                <a16:creationId xmlns:a16="http://schemas.microsoft.com/office/drawing/2014/main" id="{D261876B-C05B-4F7A-A4EA-D17C412A19DC}"/>
              </a:ext>
            </a:extLst>
          </p:cNvPr>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0" name="任意多边形 59">
            <a:extLst>
              <a:ext uri="{FF2B5EF4-FFF2-40B4-BE49-F238E27FC236}">
                <a16:creationId xmlns:a16="http://schemas.microsoft.com/office/drawing/2014/main" id="{2761BC3D-C78E-4696-B636-59EDA1152BB4}"/>
              </a:ext>
            </a:extLst>
          </p:cNvPr>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11" name="椭圆 10">
            <a:extLst>
              <a:ext uri="{FF2B5EF4-FFF2-40B4-BE49-F238E27FC236}">
                <a16:creationId xmlns:a16="http://schemas.microsoft.com/office/drawing/2014/main" id="{E5EB2329-B8A8-49C2-94A3-2CB9157966F7}"/>
              </a:ext>
            </a:extLst>
          </p:cNvPr>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2" name="椭圆 11">
            <a:extLst>
              <a:ext uri="{FF2B5EF4-FFF2-40B4-BE49-F238E27FC236}">
                <a16:creationId xmlns:a16="http://schemas.microsoft.com/office/drawing/2014/main" id="{C5ED146E-540A-4943-8147-35C2F5D66FB5}"/>
              </a:ext>
            </a:extLst>
          </p:cNvPr>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3" name="矩形 12">
            <a:extLst>
              <a:ext uri="{FF2B5EF4-FFF2-40B4-BE49-F238E27FC236}">
                <a16:creationId xmlns:a16="http://schemas.microsoft.com/office/drawing/2014/main" id="{B3C850CB-1F95-428E-973F-7A449A958C45}"/>
              </a:ext>
            </a:extLst>
          </p:cNvPr>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4" name="文本框 13">
            <a:extLst>
              <a:ext uri="{FF2B5EF4-FFF2-40B4-BE49-F238E27FC236}">
                <a16:creationId xmlns:a16="http://schemas.microsoft.com/office/drawing/2014/main" id="{D3DAE791-0376-460C-8BB9-C58BF17146A9}"/>
              </a:ext>
            </a:extLst>
          </p:cNvPr>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75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内容列表中，右键选择标注要素，矢量图显示省市名称。</a:t>
            </a:r>
          </a:p>
        </p:txBody>
      </p:sp>
      <p:sp>
        <p:nvSpPr>
          <p:cNvPr id="15" name="文本框 14">
            <a:extLst>
              <a:ext uri="{FF2B5EF4-FFF2-40B4-BE49-F238E27FC236}">
                <a16:creationId xmlns:a16="http://schemas.microsoft.com/office/drawing/2014/main" id="{3DDAA62B-B433-4FBD-8987-EA2208498488}"/>
              </a:ext>
            </a:extLst>
          </p:cNvPr>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标注要素</a:t>
            </a:r>
          </a:p>
        </p:txBody>
      </p:sp>
      <p:sp>
        <p:nvSpPr>
          <p:cNvPr id="16" name="矩形 15">
            <a:extLst>
              <a:ext uri="{FF2B5EF4-FFF2-40B4-BE49-F238E27FC236}">
                <a16:creationId xmlns:a16="http://schemas.microsoft.com/office/drawing/2014/main" id="{BC528E42-647F-4924-B181-01B725C3CAE9}"/>
              </a:ext>
            </a:extLst>
          </p:cNvPr>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4751534D-E7E0-44F3-8BA0-F5DEE4248AB8}"/>
              </a:ext>
            </a:extLst>
          </p:cNvPr>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在布局视图中，点击工具栏插入图例，勾选治愈点击下一部，生成图例。</a:t>
            </a:r>
          </a:p>
        </p:txBody>
      </p:sp>
      <p:sp>
        <p:nvSpPr>
          <p:cNvPr id="18" name="文本框 17">
            <a:extLst>
              <a:ext uri="{FF2B5EF4-FFF2-40B4-BE49-F238E27FC236}">
                <a16:creationId xmlns:a16="http://schemas.microsoft.com/office/drawing/2014/main" id="{0C16F4E1-0883-42FC-8A54-461D6065CCD4}"/>
              </a:ext>
            </a:extLst>
          </p:cNvPr>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制作图例</a:t>
            </a:r>
          </a:p>
        </p:txBody>
      </p:sp>
      <p:sp>
        <p:nvSpPr>
          <p:cNvPr id="19" name="矩形 18">
            <a:extLst>
              <a:ext uri="{FF2B5EF4-FFF2-40B4-BE49-F238E27FC236}">
                <a16:creationId xmlns:a16="http://schemas.microsoft.com/office/drawing/2014/main" id="{DAA9B49F-CC48-4C71-ABBB-4782D1C22755}"/>
              </a:ext>
            </a:extLst>
          </p:cNvPr>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4AF1E7F8-FE66-4709-BA1E-CA658C6C2453}"/>
              </a:ext>
            </a:extLst>
          </p:cNvPr>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fontScale="77500" lnSpcReduction="2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内容列表中，右键选择图层属性，打开符号系统，在值中选择治愈，</a:t>
            </a:r>
            <a:endParaRPr lang="en-US" altLang="zh-CN" sz="1400" spc="150" dirty="0">
              <a:solidFill>
                <a:srgbClr val="000000">
                  <a:lumMod val="75000"/>
                  <a:lumOff val="25000"/>
                </a:srgbClr>
              </a:solidFill>
              <a:latin typeface="微软雅黑" panose="020B0503020204020204" charset="-122"/>
              <a:ea typeface="微软雅黑" panose="020B0503020204020204" charset="-122"/>
            </a:endParaRPr>
          </a:p>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选择合适的颜色，在类中分为五类，对应在标注栏对数值进行修改。</a:t>
            </a:r>
          </a:p>
        </p:txBody>
      </p:sp>
      <p:sp>
        <p:nvSpPr>
          <p:cNvPr id="21" name="文本框 20">
            <a:extLst>
              <a:ext uri="{FF2B5EF4-FFF2-40B4-BE49-F238E27FC236}">
                <a16:creationId xmlns:a16="http://schemas.microsoft.com/office/drawing/2014/main" id="{75E3624A-09FA-493D-B651-03D21ADCFB83}"/>
              </a:ext>
            </a:extLst>
          </p:cNvPr>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符号系统</a:t>
            </a:r>
          </a:p>
        </p:txBody>
      </p:sp>
      <p:sp>
        <p:nvSpPr>
          <p:cNvPr id="22" name="矩形 21">
            <a:extLst>
              <a:ext uri="{FF2B5EF4-FFF2-40B4-BE49-F238E27FC236}">
                <a16:creationId xmlns:a16="http://schemas.microsoft.com/office/drawing/2014/main" id="{8BF8933F-A5D2-4474-B186-B0545861AC4F}"/>
              </a:ext>
            </a:extLst>
          </p:cNvPr>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3" name="文本框 22">
            <a:extLst>
              <a:ext uri="{FF2B5EF4-FFF2-40B4-BE49-F238E27FC236}">
                <a16:creationId xmlns:a16="http://schemas.microsoft.com/office/drawing/2014/main" id="{4921E0B1-DF83-48B7-9759-0A3EE805E58E}"/>
              </a:ext>
            </a:extLst>
          </p:cNvPr>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92500"/>
          </a:bodyPr>
          <a:lstStyle/>
          <a:p>
            <a:pPr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生成图例后，对图例各项进行修改，在图例上右键选择组合拆分。</a:t>
            </a:r>
          </a:p>
        </p:txBody>
      </p:sp>
      <p:sp>
        <p:nvSpPr>
          <p:cNvPr id="24" name="文本框 23">
            <a:extLst>
              <a:ext uri="{FF2B5EF4-FFF2-40B4-BE49-F238E27FC236}">
                <a16:creationId xmlns:a16="http://schemas.microsoft.com/office/drawing/2014/main" id="{120E1810-6E5D-44CE-90D1-56E5D7DD3861}"/>
              </a:ext>
            </a:extLst>
          </p:cNvPr>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生成图例</a:t>
            </a:r>
          </a:p>
        </p:txBody>
      </p:sp>
      <p:sp>
        <p:nvSpPr>
          <p:cNvPr id="25" name="任意多边形 2">
            <a:extLst>
              <a:ext uri="{FF2B5EF4-FFF2-40B4-BE49-F238E27FC236}">
                <a16:creationId xmlns:a16="http://schemas.microsoft.com/office/drawing/2014/main" id="{8EACC3DE-B9F6-44C9-A224-6266F74871C8}"/>
              </a:ext>
            </a:extLst>
          </p:cNvPr>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6" name="任意多边形 4">
            <a:extLst>
              <a:ext uri="{FF2B5EF4-FFF2-40B4-BE49-F238E27FC236}">
                <a16:creationId xmlns:a16="http://schemas.microsoft.com/office/drawing/2014/main" id="{8A8F8E28-6E17-481B-9AA2-D20E9C2AF62E}"/>
              </a:ext>
            </a:extLst>
          </p:cNvPr>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7" name="任意多边形 5">
            <a:extLst>
              <a:ext uri="{FF2B5EF4-FFF2-40B4-BE49-F238E27FC236}">
                <a16:creationId xmlns:a16="http://schemas.microsoft.com/office/drawing/2014/main" id="{0ABB615C-BB0B-4938-ACE7-2503FACF7C30}"/>
              </a:ext>
            </a:extLst>
          </p:cNvPr>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32" name="图片 31">
            <a:extLst>
              <a:ext uri="{FF2B5EF4-FFF2-40B4-BE49-F238E27FC236}">
                <a16:creationId xmlns:a16="http://schemas.microsoft.com/office/drawing/2014/main" id="{9A0ECC39-487E-4A77-96AA-B9F8CF00BBD6}"/>
              </a:ext>
            </a:extLst>
          </p:cNvPr>
          <p:cNvPicPr>
            <a:picLocks noChangeAspect="1"/>
          </p:cNvPicPr>
          <p:nvPr/>
        </p:nvPicPr>
        <p:blipFill>
          <a:blip r:embed="rId24"/>
          <a:stretch>
            <a:fillRect/>
          </a:stretch>
        </p:blipFill>
        <p:spPr>
          <a:xfrm>
            <a:off x="3324446" y="1414948"/>
            <a:ext cx="1963881" cy="1542172"/>
          </a:xfrm>
          <a:prstGeom prst="rect">
            <a:avLst/>
          </a:prstGeom>
        </p:spPr>
      </p:pic>
      <p:pic>
        <p:nvPicPr>
          <p:cNvPr id="33" name="图片 32">
            <a:extLst>
              <a:ext uri="{FF2B5EF4-FFF2-40B4-BE49-F238E27FC236}">
                <a16:creationId xmlns:a16="http://schemas.microsoft.com/office/drawing/2014/main" id="{693A46C9-AAA5-4280-8E20-A74EF6C7D1A1}"/>
              </a:ext>
            </a:extLst>
          </p:cNvPr>
          <p:cNvPicPr>
            <a:picLocks noChangeAspect="1"/>
          </p:cNvPicPr>
          <p:nvPr/>
        </p:nvPicPr>
        <p:blipFill>
          <a:blip r:embed="rId25"/>
          <a:stretch>
            <a:fillRect/>
          </a:stretch>
        </p:blipFill>
        <p:spPr>
          <a:xfrm>
            <a:off x="401824" y="3719230"/>
            <a:ext cx="2850253" cy="2068999"/>
          </a:xfrm>
          <a:prstGeom prst="rect">
            <a:avLst/>
          </a:prstGeom>
        </p:spPr>
      </p:pic>
      <p:pic>
        <p:nvPicPr>
          <p:cNvPr id="34" name="图片 33">
            <a:extLst>
              <a:ext uri="{FF2B5EF4-FFF2-40B4-BE49-F238E27FC236}">
                <a16:creationId xmlns:a16="http://schemas.microsoft.com/office/drawing/2014/main" id="{A8FE97EA-1A56-4443-A08F-5579B10FCFE0}"/>
              </a:ext>
            </a:extLst>
          </p:cNvPr>
          <p:cNvPicPr>
            <a:picLocks noChangeAspect="1"/>
          </p:cNvPicPr>
          <p:nvPr/>
        </p:nvPicPr>
        <p:blipFill>
          <a:blip r:embed="rId26"/>
          <a:stretch>
            <a:fillRect/>
          </a:stretch>
        </p:blipFill>
        <p:spPr>
          <a:xfrm>
            <a:off x="9225851" y="1148467"/>
            <a:ext cx="2102037" cy="1569814"/>
          </a:xfrm>
          <a:prstGeom prst="rect">
            <a:avLst/>
          </a:prstGeom>
        </p:spPr>
      </p:pic>
      <p:pic>
        <p:nvPicPr>
          <p:cNvPr id="35" name="图片 34">
            <a:extLst>
              <a:ext uri="{FF2B5EF4-FFF2-40B4-BE49-F238E27FC236}">
                <a16:creationId xmlns:a16="http://schemas.microsoft.com/office/drawing/2014/main" id="{47138E7C-5C19-42C3-B750-8215B2039C52}"/>
              </a:ext>
            </a:extLst>
          </p:cNvPr>
          <p:cNvPicPr>
            <a:picLocks noChangeAspect="1"/>
          </p:cNvPicPr>
          <p:nvPr/>
        </p:nvPicPr>
        <p:blipFill>
          <a:blip r:embed="rId27"/>
          <a:stretch>
            <a:fillRect/>
          </a:stretch>
        </p:blipFill>
        <p:spPr>
          <a:xfrm>
            <a:off x="6203257" y="4332147"/>
            <a:ext cx="2411141" cy="736512"/>
          </a:xfrm>
          <a:prstGeom prst="rect">
            <a:avLst/>
          </a:prstGeom>
        </p:spPr>
      </p:pic>
    </p:spTree>
    <p:extLst>
      <p:ext uri="{BB962C8B-B14F-4D97-AF65-F5344CB8AC3E}">
        <p14:creationId xmlns:p14="http://schemas.microsoft.com/office/powerpoint/2010/main" val="8955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2.4 </a:t>
            </a:r>
            <a:r>
              <a:rPr lang="zh-CN" altLang="en-US" sz="2400" b="1" dirty="0">
                <a:solidFill>
                  <a:schemeClr val="accent6"/>
                </a:solidFill>
              </a:rPr>
              <a:t>生成专题图</a:t>
            </a:r>
          </a:p>
        </p:txBody>
      </p:sp>
      <p:sp>
        <p:nvSpPr>
          <p:cNvPr id="3" name="文本框 2"/>
          <p:cNvSpPr txBox="1"/>
          <p:nvPr/>
        </p:nvSpPr>
        <p:spPr>
          <a:xfrm>
            <a:off x="4298950" y="5624195"/>
            <a:ext cx="3945890" cy="368300"/>
          </a:xfrm>
          <a:prstGeom prst="rect">
            <a:avLst/>
          </a:prstGeom>
          <a:noFill/>
        </p:spPr>
        <p:txBody>
          <a:bodyPr wrap="square" rtlCol="0">
            <a:spAutoFit/>
          </a:bodyPr>
          <a:lstStyle/>
          <a:p>
            <a:r>
              <a:rPr lang="zh-CN" altLang="en-US" dirty="0"/>
              <a:t>数据编辑完成之后，效果如图所示</a:t>
            </a:r>
          </a:p>
        </p:txBody>
      </p:sp>
      <p:pic>
        <p:nvPicPr>
          <p:cNvPr id="5" name="图片 4">
            <a:extLst>
              <a:ext uri="{FF2B5EF4-FFF2-40B4-BE49-F238E27FC236}">
                <a16:creationId xmlns:a16="http://schemas.microsoft.com/office/drawing/2014/main" id="{4A0C6A38-5E27-4330-B64B-363FB77D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94" y="1337627"/>
            <a:ext cx="5298811" cy="4029075"/>
          </a:xfrm>
          <a:prstGeom prst="rect">
            <a:avLst/>
          </a:prstGeom>
        </p:spPr>
      </p:pic>
    </p:spTree>
    <p:extLst>
      <p:ext uri="{BB962C8B-B14F-4D97-AF65-F5344CB8AC3E}">
        <p14:creationId xmlns:p14="http://schemas.microsoft.com/office/powerpoint/2010/main" val="142671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E4C0A6B-A72C-4911-87CB-9F66851EDB3F}"/>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A91C3D22-28AF-41E5-8AE6-6A59CB4E8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3FA9F289-D334-47AD-AFF3-9E5DC90FA4B8}"/>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2.5 </a:t>
            </a:r>
            <a:r>
              <a:rPr lang="zh-CN" altLang="en-US" sz="2400" b="1" dirty="0">
                <a:solidFill>
                  <a:schemeClr val="accent6"/>
                </a:solidFill>
              </a:rPr>
              <a:t>治愈病例数据分析</a:t>
            </a:r>
          </a:p>
        </p:txBody>
      </p:sp>
      <p:sp>
        <p:nvSpPr>
          <p:cNvPr id="6" name="文本框 5">
            <a:extLst>
              <a:ext uri="{FF2B5EF4-FFF2-40B4-BE49-F238E27FC236}">
                <a16:creationId xmlns:a16="http://schemas.microsoft.com/office/drawing/2014/main" id="{12F71296-C94D-4147-83DA-07782463A404}"/>
              </a:ext>
            </a:extLst>
          </p:cNvPr>
          <p:cNvSpPr txBox="1"/>
          <p:nvPr/>
        </p:nvSpPr>
        <p:spPr>
          <a:xfrm>
            <a:off x="698503" y="1615945"/>
            <a:ext cx="10620375" cy="4524315"/>
          </a:xfrm>
          <a:prstGeom prst="rect">
            <a:avLst/>
          </a:prstGeom>
          <a:noFill/>
        </p:spPr>
        <p:txBody>
          <a:bodyPr wrap="square" rtlCol="0">
            <a:spAutoFit/>
          </a:bodyPr>
          <a:lstStyle/>
          <a:p>
            <a:r>
              <a:rPr lang="zh-CN" altLang="en-US" dirty="0"/>
              <a:t>     截止至</a:t>
            </a:r>
            <a:r>
              <a:rPr lang="en-US" altLang="zh-CN" dirty="0"/>
              <a:t>2020</a:t>
            </a:r>
            <a:r>
              <a:rPr lang="zh-CN" altLang="en-US" dirty="0"/>
              <a:t>年</a:t>
            </a:r>
            <a:r>
              <a:rPr lang="en-US" altLang="zh-CN" dirty="0"/>
              <a:t>3</a:t>
            </a:r>
            <a:r>
              <a:rPr lang="zh-CN" altLang="en-US" dirty="0"/>
              <a:t>月</a:t>
            </a:r>
            <a:r>
              <a:rPr lang="en-US" altLang="zh-CN" dirty="0"/>
              <a:t>3</a:t>
            </a:r>
            <a:r>
              <a:rPr lang="zh-CN" altLang="en-US" dirty="0"/>
              <a:t>号</a:t>
            </a:r>
            <a:r>
              <a:rPr lang="en-US" altLang="zh-CN" dirty="0"/>
              <a:t>14</a:t>
            </a:r>
            <a:r>
              <a:rPr lang="zh-CN" altLang="en-US" dirty="0"/>
              <a:t>时，全国累计治愈患者</a:t>
            </a:r>
            <a:r>
              <a:rPr lang="en-US" altLang="zh-CN" dirty="0"/>
              <a:t>47281</a:t>
            </a:r>
            <a:r>
              <a:rPr lang="zh-CN" altLang="en-US" dirty="0"/>
              <a:t>例。湖北治愈病例</a:t>
            </a:r>
            <a:r>
              <a:rPr lang="en-US" altLang="zh-CN" dirty="0"/>
              <a:t>36167</a:t>
            </a:r>
            <a:r>
              <a:rPr lang="zh-CN" altLang="en-US" dirty="0"/>
              <a:t>例，除湖北外治愈病例数前三的省份为河南、浙江和广东。从自然地理和人文地理的角度分析，全国各省省市治愈人数分布主要有如下特征。</a:t>
            </a:r>
          </a:p>
          <a:p>
            <a:r>
              <a:rPr lang="zh-CN" altLang="en-US" dirty="0"/>
              <a:t>     从自然地理角度分析，疫情治愈人数在地理空间分布上以湖北为中心程辐射分布，离湖北地理距离越近的省市治愈人数越多，如河南、安徽、浙江等省市。然而从区域面积上分析，区域面积相对较小的省市治愈病例数要相对多于面积较大的省市。从方位上对比我国南部各省份治愈病例数，要多余北方各省。而按温带划分来分析治愈人数，亚热带地区治愈人数要远多余温带、寒带地区。</a:t>
            </a:r>
          </a:p>
          <a:p>
            <a:r>
              <a:rPr lang="zh-CN" altLang="en-US" dirty="0"/>
              <a:t>     从人文地理角度分析，经济发展水平较高的省份治愈人数较多，浙江、广东均为我国</a:t>
            </a:r>
            <a:r>
              <a:rPr lang="en-US" altLang="zh-CN" dirty="0"/>
              <a:t>GDP</a:t>
            </a:r>
            <a:r>
              <a:rPr lang="zh-CN" altLang="en-US" dirty="0"/>
              <a:t>大省。经济实力雄厚，医疗水平相对发达，而我国东北部和中西部受制于产业结构规划，经济发展水平较慢，治愈人数较低。其次，从人口分布及流动性上分析，我国人口主要集中在中部和东南省份，人口基数大的省份相对治愈人数也会高一些，而且如河南是人口流动大省，人口基数众多，且在疫情初期防疫准备各向措施到位，所以治愈人数相对较高，而如东北及中西各省人口流动性差，人口基数少，所以治愈人数相对较少。</a:t>
            </a:r>
          </a:p>
          <a:p>
            <a:r>
              <a:rPr lang="zh-CN" altLang="en-US" dirty="0"/>
              <a:t>     综上，我们可以得出结论全国各省的治愈人数，与其地理环境和经济区位等多方位因素综合而成，人口基数多经济发展水平较高地理环境优越的省份治愈人数要优于人口基数少经济发展水平较低地理环境一般的省份。</a:t>
            </a:r>
          </a:p>
        </p:txBody>
      </p:sp>
    </p:spTree>
    <p:extLst>
      <p:ext uri="{BB962C8B-B14F-4D97-AF65-F5344CB8AC3E}">
        <p14:creationId xmlns:p14="http://schemas.microsoft.com/office/powerpoint/2010/main" val="259857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026025" y="3093720"/>
            <a:ext cx="5918200" cy="1754326"/>
          </a:xfrm>
          <a:prstGeom prst="rect">
            <a:avLst/>
          </a:prstGeom>
          <a:noFill/>
        </p:spPr>
        <p:txBody>
          <a:bodyPr wrap="square" rtlCol="0">
            <a:spAutoFit/>
          </a:bodyPr>
          <a:lstStyle/>
          <a:p>
            <a:pPr algn="ctr"/>
            <a:r>
              <a:rPr lang="zh-CN" altLang="en-US" sz="3600" b="1" dirty="0">
                <a:solidFill>
                  <a:schemeClr val="accent6"/>
                </a:solidFill>
              </a:rPr>
              <a:t>案例三</a:t>
            </a:r>
            <a:r>
              <a:rPr lang="en-US" altLang="zh-CN" sz="3600" b="1" dirty="0">
                <a:solidFill>
                  <a:schemeClr val="accent6"/>
                </a:solidFill>
              </a:rPr>
              <a:t>—</a:t>
            </a:r>
            <a:r>
              <a:rPr lang="zh-CN" altLang="en-US" sz="3600" b="1" dirty="0">
                <a:solidFill>
                  <a:schemeClr val="accent6"/>
                </a:solidFill>
              </a:rPr>
              <a:t>全国海港数据分析</a:t>
            </a:r>
          </a:p>
          <a:p>
            <a:pPr algn="ctr"/>
            <a:endParaRPr lang="zh-CN" altLang="en-US" sz="3600" b="1" dirty="0">
              <a:solidFill>
                <a:schemeClr val="accent6"/>
              </a:solidFill>
            </a:endParaRPr>
          </a:p>
          <a:p>
            <a:pPr algn="ctr"/>
            <a:endParaRPr lang="zh-CN" altLang="en-US" sz="36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第三部分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7" name="组合 16"/>
          <p:cNvGrpSpPr/>
          <p:nvPr/>
        </p:nvGrpSpPr>
        <p:grpSpPr>
          <a:xfrm>
            <a:off x="1831975" y="620010"/>
            <a:ext cx="5175250" cy="735965"/>
            <a:chOff x="8345" y="3174"/>
            <a:chExt cx="8150" cy="1159"/>
          </a:xfrm>
        </p:grpSpPr>
        <p:sp>
          <p:nvSpPr>
            <p:cNvPr id="19"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accent6"/>
                  </a:solidFill>
                </a:rPr>
                <a:t>大连海事大学</a:t>
              </a:r>
            </a:p>
          </p:txBody>
        </p:sp>
        <p:sp>
          <p:nvSpPr>
            <p:cNvPr id="20"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accent6"/>
                  </a:solidFill>
                </a:rPr>
                <a:t>DALIAN MAIRITIME UNIVERSITY</a:t>
              </a:r>
              <a:endParaRPr sz="1200" dirty="0">
                <a:solidFill>
                  <a:schemeClr val="accent6"/>
                </a:solidFill>
              </a:endParaRPr>
            </a:p>
          </p:txBody>
        </p:sp>
      </p:grpSp>
    </p:spTree>
    <p:extLst>
      <p:ext uri="{BB962C8B-B14F-4D97-AF65-F5344CB8AC3E}">
        <p14:creationId xmlns:p14="http://schemas.microsoft.com/office/powerpoint/2010/main" val="115824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115FF92B-0954-40F4-92D3-1C1CC182A391}"/>
              </a:ext>
            </a:extLst>
          </p:cNvPr>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DC3259-C6CC-45A0-AB0F-7B9AE3BD6099}"/>
              </a:ext>
            </a:extLst>
          </p:cNvPr>
          <p:cNvPicPr>
            <a:picLocks noChangeAspect="1"/>
          </p:cNvPicPr>
          <p:nvPr/>
        </p:nvPicPr>
        <p:blipFill>
          <a:blip r:embed="rId2"/>
          <a:stretch>
            <a:fillRect/>
          </a:stretch>
        </p:blipFill>
        <p:spPr>
          <a:xfrm>
            <a:off x="1439563" y="1355031"/>
            <a:ext cx="4274377" cy="4271061"/>
          </a:xfrm>
          <a:prstGeom prst="rect">
            <a:avLst/>
          </a:prstGeom>
        </p:spPr>
      </p:pic>
      <p:pic>
        <p:nvPicPr>
          <p:cNvPr id="4" name="图片 3">
            <a:extLst>
              <a:ext uri="{FF2B5EF4-FFF2-40B4-BE49-F238E27FC236}">
                <a16:creationId xmlns:a16="http://schemas.microsoft.com/office/drawing/2014/main" id="{38F0982E-517E-4EB6-8D27-6435DF93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8" name="文本框 7">
            <a:extLst>
              <a:ext uri="{FF2B5EF4-FFF2-40B4-BE49-F238E27FC236}">
                <a16:creationId xmlns:a16="http://schemas.microsoft.com/office/drawing/2014/main" id="{8D9E5DDB-2AB3-4D5D-9138-8B97A9AEB33A}"/>
              </a:ext>
            </a:extLst>
          </p:cNvPr>
          <p:cNvSpPr txBox="1"/>
          <p:nvPr/>
        </p:nvSpPr>
        <p:spPr>
          <a:xfrm>
            <a:off x="-442742" y="5944231"/>
            <a:ext cx="7675245" cy="460375"/>
          </a:xfrm>
          <a:prstGeom prst="rect">
            <a:avLst/>
          </a:prstGeom>
          <a:noFill/>
        </p:spPr>
        <p:txBody>
          <a:bodyPr wrap="square" rtlCol="0">
            <a:spAutoFit/>
          </a:bodyPr>
          <a:lstStyle/>
          <a:p>
            <a:pPr algn="ctr"/>
            <a:r>
              <a:rPr lang="zh-CN" altLang="en-US" sz="2400" dirty="0"/>
              <a:t>沿海省份图</a:t>
            </a:r>
          </a:p>
        </p:txBody>
      </p:sp>
      <p:sp>
        <p:nvSpPr>
          <p:cNvPr id="9" name="文本框 4">
            <a:extLst>
              <a:ext uri="{FF2B5EF4-FFF2-40B4-BE49-F238E27FC236}">
                <a16:creationId xmlns:a16="http://schemas.microsoft.com/office/drawing/2014/main" id="{DAA3049B-C8ED-4F26-8ADF-348028C48AB1}"/>
              </a:ext>
            </a:extLst>
          </p:cNvPr>
          <p:cNvSpPr txBox="1"/>
          <p:nvPr/>
        </p:nvSpPr>
        <p:spPr>
          <a:xfrm>
            <a:off x="1640174" y="511407"/>
            <a:ext cx="2514405" cy="461665"/>
          </a:xfrm>
          <a:prstGeom prst="rect">
            <a:avLst/>
          </a:prstGeom>
          <a:noFill/>
        </p:spPr>
        <p:txBody>
          <a:bodyPr wrap="square" rtlCol="0">
            <a:spAutoFit/>
          </a:bodyPr>
          <a:lstStyle/>
          <a:p>
            <a:r>
              <a:rPr lang="en-US" altLang="zh-CN" sz="2400" b="1" dirty="0">
                <a:solidFill>
                  <a:schemeClr val="accent6"/>
                </a:solidFill>
              </a:rPr>
              <a:t>3.1</a:t>
            </a:r>
            <a:r>
              <a:rPr lang="zh-CN" altLang="en-US" sz="2400" b="1" dirty="0">
                <a:solidFill>
                  <a:schemeClr val="accent6"/>
                </a:solidFill>
              </a:rPr>
              <a:t>数据准备</a:t>
            </a:r>
          </a:p>
        </p:txBody>
      </p:sp>
      <p:pic>
        <p:nvPicPr>
          <p:cNvPr id="10" name="图片 9">
            <a:extLst>
              <a:ext uri="{FF2B5EF4-FFF2-40B4-BE49-F238E27FC236}">
                <a16:creationId xmlns:a16="http://schemas.microsoft.com/office/drawing/2014/main" id="{999FF00E-8E9F-4398-8A2A-5CD32D9A16DD}"/>
              </a:ext>
            </a:extLst>
          </p:cNvPr>
          <p:cNvPicPr>
            <a:picLocks noChangeAspect="1"/>
          </p:cNvPicPr>
          <p:nvPr/>
        </p:nvPicPr>
        <p:blipFill>
          <a:blip r:embed="rId4"/>
          <a:stretch>
            <a:fillRect/>
          </a:stretch>
        </p:blipFill>
        <p:spPr>
          <a:xfrm>
            <a:off x="6710718" y="1253222"/>
            <a:ext cx="4558132" cy="3807050"/>
          </a:xfrm>
          <a:prstGeom prst="rect">
            <a:avLst/>
          </a:prstGeom>
        </p:spPr>
      </p:pic>
      <p:sp>
        <p:nvSpPr>
          <p:cNvPr id="11" name="文本框 10">
            <a:extLst>
              <a:ext uri="{FF2B5EF4-FFF2-40B4-BE49-F238E27FC236}">
                <a16:creationId xmlns:a16="http://schemas.microsoft.com/office/drawing/2014/main" id="{213227C9-84DE-4A88-99E5-8C32A0901158}"/>
              </a:ext>
            </a:extLst>
          </p:cNvPr>
          <p:cNvSpPr txBox="1"/>
          <p:nvPr/>
        </p:nvSpPr>
        <p:spPr>
          <a:xfrm>
            <a:off x="4805442" y="5921497"/>
            <a:ext cx="7675245" cy="460375"/>
          </a:xfrm>
          <a:prstGeom prst="rect">
            <a:avLst/>
          </a:prstGeom>
          <a:noFill/>
        </p:spPr>
        <p:txBody>
          <a:bodyPr wrap="square" rtlCol="0">
            <a:spAutoFit/>
          </a:bodyPr>
          <a:lstStyle/>
          <a:p>
            <a:pPr algn="ctr"/>
            <a:r>
              <a:rPr lang="zh-CN" altLang="en-US" sz="2400" dirty="0"/>
              <a:t>港口货物、集装箱吞吐量数据</a:t>
            </a:r>
          </a:p>
        </p:txBody>
      </p:sp>
    </p:spTree>
    <p:extLst>
      <p:ext uri="{BB962C8B-B14F-4D97-AF65-F5344CB8AC3E}">
        <p14:creationId xmlns:p14="http://schemas.microsoft.com/office/powerpoint/2010/main" val="158326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对角圆角矩形 3">
            <a:extLst>
              <a:ext uri="{FF2B5EF4-FFF2-40B4-BE49-F238E27FC236}">
                <a16:creationId xmlns:a16="http://schemas.microsoft.com/office/drawing/2014/main" id="{4334EB71-B9F6-444D-B779-F1C242743289}"/>
              </a:ext>
            </a:extLst>
          </p:cNvPr>
          <p:cNvSpPr/>
          <p:nvPr/>
        </p:nvSpPr>
        <p:spPr>
          <a:xfrm flipH="1">
            <a:off x="135890" y="91440"/>
            <a:ext cx="11920220" cy="667512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781074A6-5ED6-4B10-A750-BAE52E3AB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3" name="文本框 4">
            <a:extLst>
              <a:ext uri="{FF2B5EF4-FFF2-40B4-BE49-F238E27FC236}">
                <a16:creationId xmlns:a16="http://schemas.microsoft.com/office/drawing/2014/main" id="{816C85EA-583D-4606-A7B9-DC48C4F46979}"/>
              </a:ext>
            </a:extLst>
          </p:cNvPr>
          <p:cNvSpPr txBox="1"/>
          <p:nvPr/>
        </p:nvSpPr>
        <p:spPr>
          <a:xfrm>
            <a:off x="2075180" y="558165"/>
            <a:ext cx="2356143" cy="461665"/>
          </a:xfrm>
          <a:prstGeom prst="rect">
            <a:avLst/>
          </a:prstGeom>
          <a:noFill/>
        </p:spPr>
        <p:txBody>
          <a:bodyPr wrap="square" rtlCol="0">
            <a:spAutoFit/>
          </a:bodyPr>
          <a:lstStyle/>
          <a:p>
            <a:r>
              <a:rPr lang="en-US" altLang="zh-CN" sz="2400" b="1" dirty="0">
                <a:solidFill>
                  <a:schemeClr val="accent6"/>
                </a:solidFill>
              </a:rPr>
              <a:t>3.2</a:t>
            </a:r>
            <a:r>
              <a:rPr lang="zh-CN" altLang="en-US" sz="2400" b="1" dirty="0">
                <a:solidFill>
                  <a:schemeClr val="accent6"/>
                </a:solidFill>
              </a:rPr>
              <a:t>数据采集</a:t>
            </a:r>
          </a:p>
        </p:txBody>
      </p:sp>
      <p:sp>
        <p:nvSpPr>
          <p:cNvPr id="64" name="Freeform 5">
            <a:extLst>
              <a:ext uri="{FF2B5EF4-FFF2-40B4-BE49-F238E27FC236}">
                <a16:creationId xmlns:a16="http://schemas.microsoft.com/office/drawing/2014/main" id="{F790F2DC-912A-427F-82A7-4AEB41BD8018}"/>
              </a:ext>
            </a:extLst>
          </p:cNvPr>
          <p:cNvSpPr>
            <a:spLocks noEditPoints="1"/>
          </p:cNvSpPr>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67" name="五边形 10">
            <a:extLst>
              <a:ext uri="{FF2B5EF4-FFF2-40B4-BE49-F238E27FC236}">
                <a16:creationId xmlns:a16="http://schemas.microsoft.com/office/drawing/2014/main" id="{72466CAE-5300-43C0-B596-DDEEE0FD94A2}"/>
              </a:ext>
            </a:extLst>
          </p:cNvPr>
          <p:cNvSpPr/>
          <p:nvPr/>
        </p:nvSpPr>
        <p:spPr>
          <a:xfrm>
            <a:off x="652780" y="1810385"/>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打开百度地图，搜索查找港口</a:t>
            </a:r>
            <a:endParaRPr lang="en-US" altLang="zh-CN" sz="1600" dirty="0" err="1">
              <a:solidFill>
                <a:schemeClr val="tx1"/>
              </a:solidFill>
            </a:endParaRPr>
          </a:p>
        </p:txBody>
      </p:sp>
      <p:sp>
        <p:nvSpPr>
          <p:cNvPr id="68" name="五边形 18">
            <a:extLst>
              <a:ext uri="{FF2B5EF4-FFF2-40B4-BE49-F238E27FC236}">
                <a16:creationId xmlns:a16="http://schemas.microsoft.com/office/drawing/2014/main" id="{73724B2C-F7D1-4737-940F-13302C25912B}"/>
              </a:ext>
            </a:extLst>
          </p:cNvPr>
          <p:cNvSpPr/>
          <p:nvPr/>
        </p:nvSpPr>
        <p:spPr>
          <a:xfrm>
            <a:off x="6089015" y="4721535"/>
            <a:ext cx="2962833" cy="10889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4.</a:t>
            </a:r>
            <a:r>
              <a:rPr lang="zh-CN" altLang="en-US" sz="1600" dirty="0">
                <a:solidFill>
                  <a:schemeClr val="tx1"/>
                </a:solidFill>
                <a:sym typeface="+mn-ea"/>
              </a:rPr>
              <a:t>打开属性表</a:t>
            </a:r>
          </a:p>
        </p:txBody>
      </p:sp>
      <p:sp>
        <p:nvSpPr>
          <p:cNvPr id="71" name="五边形 20">
            <a:extLst>
              <a:ext uri="{FF2B5EF4-FFF2-40B4-BE49-F238E27FC236}">
                <a16:creationId xmlns:a16="http://schemas.microsoft.com/office/drawing/2014/main" id="{154B6E12-B6FB-4FE9-8AD5-C0795E353A43}"/>
              </a:ext>
            </a:extLst>
          </p:cNvPr>
          <p:cNvSpPr/>
          <p:nvPr/>
        </p:nvSpPr>
        <p:spPr>
          <a:xfrm>
            <a:off x="652780" y="4786630"/>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3.</a:t>
            </a:r>
            <a:r>
              <a:rPr lang="zh-CN" altLang="en-US" sz="1600" dirty="0">
                <a:solidFill>
                  <a:schemeClr val="tx1"/>
                </a:solidFill>
                <a:sym typeface="+mn-ea"/>
              </a:rPr>
              <a:t>依次标注完所有港口点位</a:t>
            </a:r>
            <a:endParaRPr lang="zh-CN" altLang="en-US" sz="1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2" name="五边形 21">
            <a:extLst>
              <a:ext uri="{FF2B5EF4-FFF2-40B4-BE49-F238E27FC236}">
                <a16:creationId xmlns:a16="http://schemas.microsoft.com/office/drawing/2014/main" id="{89D92301-502B-4C58-AFE6-4583296B096E}"/>
              </a:ext>
            </a:extLst>
          </p:cNvPr>
          <p:cNvSpPr/>
          <p:nvPr/>
        </p:nvSpPr>
        <p:spPr>
          <a:xfrm>
            <a:off x="6089015" y="1810385"/>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2.</a:t>
            </a:r>
            <a:r>
              <a:rPr lang="zh-CN" altLang="en-US" sz="1600" dirty="0">
                <a:solidFill>
                  <a:schemeClr val="tx1"/>
                </a:solidFill>
                <a:sym typeface="+mn-ea"/>
              </a:rPr>
              <a:t>标注在对应地图上</a:t>
            </a:r>
            <a:endParaRPr lang="zh-CN" altLang="en-US" sz="1600" dirty="0">
              <a:solidFill>
                <a:schemeClr val="tx1"/>
              </a:solidFill>
              <a:latin typeface="黑体" panose="02010609060101010101" charset="-122"/>
              <a:ea typeface="黑体" panose="02010609060101010101" charset="-122"/>
              <a:cs typeface="黑体" panose="02010609060101010101" charset="-122"/>
            </a:endParaRPr>
          </a:p>
        </p:txBody>
      </p:sp>
      <p:pic>
        <p:nvPicPr>
          <p:cNvPr id="75" name="图片 74">
            <a:extLst>
              <a:ext uri="{FF2B5EF4-FFF2-40B4-BE49-F238E27FC236}">
                <a16:creationId xmlns:a16="http://schemas.microsoft.com/office/drawing/2014/main" id="{998D8A4A-57D1-47AB-8634-6ABCB3B5D310}"/>
              </a:ext>
            </a:extLst>
          </p:cNvPr>
          <p:cNvPicPr>
            <a:picLocks noChangeAspect="1"/>
          </p:cNvPicPr>
          <p:nvPr/>
        </p:nvPicPr>
        <p:blipFill>
          <a:blip r:embed="rId3"/>
          <a:stretch>
            <a:fillRect/>
          </a:stretch>
        </p:blipFill>
        <p:spPr>
          <a:xfrm>
            <a:off x="3307200" y="1614725"/>
            <a:ext cx="2353220" cy="2061389"/>
          </a:xfrm>
          <a:prstGeom prst="rect">
            <a:avLst/>
          </a:prstGeom>
        </p:spPr>
      </p:pic>
      <p:pic>
        <p:nvPicPr>
          <p:cNvPr id="76" name="图片 75">
            <a:extLst>
              <a:ext uri="{FF2B5EF4-FFF2-40B4-BE49-F238E27FC236}">
                <a16:creationId xmlns:a16="http://schemas.microsoft.com/office/drawing/2014/main" id="{8E764717-2C95-40FE-91AE-AFAC5524D76D}"/>
              </a:ext>
            </a:extLst>
          </p:cNvPr>
          <p:cNvPicPr>
            <a:picLocks noChangeAspect="1"/>
          </p:cNvPicPr>
          <p:nvPr/>
        </p:nvPicPr>
        <p:blipFill>
          <a:blip r:embed="rId4"/>
          <a:stretch>
            <a:fillRect/>
          </a:stretch>
        </p:blipFill>
        <p:spPr>
          <a:xfrm>
            <a:off x="9013261" y="928207"/>
            <a:ext cx="2369473" cy="2853380"/>
          </a:xfrm>
          <a:prstGeom prst="rect">
            <a:avLst/>
          </a:prstGeom>
        </p:spPr>
      </p:pic>
      <p:pic>
        <p:nvPicPr>
          <p:cNvPr id="77" name="图片 76">
            <a:extLst>
              <a:ext uri="{FF2B5EF4-FFF2-40B4-BE49-F238E27FC236}">
                <a16:creationId xmlns:a16="http://schemas.microsoft.com/office/drawing/2014/main" id="{E69E7F55-6849-425C-B257-B6C38A678D9B}"/>
              </a:ext>
            </a:extLst>
          </p:cNvPr>
          <p:cNvPicPr>
            <a:picLocks noChangeAspect="1"/>
          </p:cNvPicPr>
          <p:nvPr/>
        </p:nvPicPr>
        <p:blipFill>
          <a:blip r:embed="rId5"/>
          <a:stretch>
            <a:fillRect/>
          </a:stretch>
        </p:blipFill>
        <p:spPr>
          <a:xfrm>
            <a:off x="3433588" y="4161370"/>
            <a:ext cx="2100444" cy="2339543"/>
          </a:xfrm>
          <a:prstGeom prst="rect">
            <a:avLst/>
          </a:prstGeom>
        </p:spPr>
      </p:pic>
      <p:pic>
        <p:nvPicPr>
          <p:cNvPr id="78" name="图片 77">
            <a:extLst>
              <a:ext uri="{FF2B5EF4-FFF2-40B4-BE49-F238E27FC236}">
                <a16:creationId xmlns:a16="http://schemas.microsoft.com/office/drawing/2014/main" id="{0C49FC13-2C25-4EF6-9A97-D73F8C1E093B}"/>
              </a:ext>
            </a:extLst>
          </p:cNvPr>
          <p:cNvPicPr>
            <a:picLocks noChangeAspect="1"/>
          </p:cNvPicPr>
          <p:nvPr/>
        </p:nvPicPr>
        <p:blipFill>
          <a:blip r:embed="rId6"/>
          <a:stretch>
            <a:fillRect/>
          </a:stretch>
        </p:blipFill>
        <p:spPr>
          <a:xfrm>
            <a:off x="9235932" y="4033435"/>
            <a:ext cx="1249788" cy="2481277"/>
          </a:xfrm>
          <a:prstGeom prst="rect">
            <a:avLst/>
          </a:prstGeom>
        </p:spPr>
      </p:pic>
    </p:spTree>
    <p:extLst>
      <p:ext uri="{BB962C8B-B14F-4D97-AF65-F5344CB8AC3E}">
        <p14:creationId xmlns:p14="http://schemas.microsoft.com/office/powerpoint/2010/main" val="1841939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97C6B6B9-9517-487B-B9C8-CB6889505A92}"/>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 name="对角圆角矩形 3">
            <a:extLst>
              <a:ext uri="{FF2B5EF4-FFF2-40B4-BE49-F238E27FC236}">
                <a16:creationId xmlns:a16="http://schemas.microsoft.com/office/drawing/2014/main" id="{BE1A2F2A-2420-4CC2-8067-D7D620CC8870}"/>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822E866-D08C-4AB3-8C87-4196F50ABD1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994A6D9C-8BA7-4019-BEF9-D9CB15B243CB}"/>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3.3 </a:t>
            </a:r>
            <a:r>
              <a:rPr lang="zh-CN" altLang="en-US" sz="2400" b="1" dirty="0">
                <a:solidFill>
                  <a:schemeClr val="accent6"/>
                </a:solidFill>
              </a:rPr>
              <a:t>数据编辑</a:t>
            </a:r>
          </a:p>
        </p:txBody>
      </p:sp>
      <p:cxnSp>
        <p:nvCxnSpPr>
          <p:cNvPr id="6" name="直接连接符 5">
            <a:extLst>
              <a:ext uri="{FF2B5EF4-FFF2-40B4-BE49-F238E27FC236}">
                <a16:creationId xmlns:a16="http://schemas.microsoft.com/office/drawing/2014/main" id="{77DE4A94-B7AA-4F7E-9850-17B0CF1C62C3}"/>
              </a:ext>
            </a:extLst>
          </p:cNvPr>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7" name="椭圆 6">
            <a:extLst>
              <a:ext uri="{FF2B5EF4-FFF2-40B4-BE49-F238E27FC236}">
                <a16:creationId xmlns:a16="http://schemas.microsoft.com/office/drawing/2014/main" id="{94EB83CC-17E3-4582-B55E-5BC8C48DFAA7}"/>
              </a:ext>
            </a:extLst>
          </p:cNvPr>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8" name="椭圆 7">
            <a:extLst>
              <a:ext uri="{FF2B5EF4-FFF2-40B4-BE49-F238E27FC236}">
                <a16:creationId xmlns:a16="http://schemas.microsoft.com/office/drawing/2014/main" id="{D8DE9050-143D-4093-8C0A-F5B7EFD90C44}"/>
              </a:ext>
            </a:extLst>
          </p:cNvPr>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9" name="任意多边形 59">
            <a:extLst>
              <a:ext uri="{FF2B5EF4-FFF2-40B4-BE49-F238E27FC236}">
                <a16:creationId xmlns:a16="http://schemas.microsoft.com/office/drawing/2014/main" id="{D1D0F22A-CC8D-4834-90D1-93FC5D87D10A}"/>
              </a:ext>
            </a:extLst>
          </p:cNvPr>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10" name="椭圆 9">
            <a:extLst>
              <a:ext uri="{FF2B5EF4-FFF2-40B4-BE49-F238E27FC236}">
                <a16:creationId xmlns:a16="http://schemas.microsoft.com/office/drawing/2014/main" id="{5C5B21BC-120B-4F6A-A041-08D837F84708}"/>
              </a:ext>
            </a:extLst>
          </p:cNvPr>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1" name="椭圆 10">
            <a:extLst>
              <a:ext uri="{FF2B5EF4-FFF2-40B4-BE49-F238E27FC236}">
                <a16:creationId xmlns:a16="http://schemas.microsoft.com/office/drawing/2014/main" id="{433DEE9D-5C7C-42F1-8383-FD243665B7AD}"/>
              </a:ext>
            </a:extLst>
          </p:cNvPr>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2" name="矩形 11">
            <a:extLst>
              <a:ext uri="{FF2B5EF4-FFF2-40B4-BE49-F238E27FC236}">
                <a16:creationId xmlns:a16="http://schemas.microsoft.com/office/drawing/2014/main" id="{5E4326D7-BD3F-4DD8-9CF4-57D6F0CB41B4}"/>
              </a:ext>
            </a:extLst>
          </p:cNvPr>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38D5AA51-4A18-4FD0-A84F-21DA3F9DE401}"/>
              </a:ext>
            </a:extLst>
          </p:cNvPr>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75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将港口数据输入到</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中</a:t>
            </a:r>
          </a:p>
        </p:txBody>
      </p:sp>
      <p:sp>
        <p:nvSpPr>
          <p:cNvPr id="14" name="文本框 13">
            <a:extLst>
              <a:ext uri="{FF2B5EF4-FFF2-40B4-BE49-F238E27FC236}">
                <a16:creationId xmlns:a16="http://schemas.microsoft.com/office/drawing/2014/main" id="{765AD8FC-F6A8-48B7-828B-8DE47FCD113F}"/>
              </a:ext>
            </a:extLst>
          </p:cNvPr>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打开</a:t>
            </a:r>
            <a:r>
              <a:rPr lang="en-US" altLang="zh-CN" sz="2000" b="1" spc="300" dirty="0" err="1">
                <a:solidFill>
                  <a:srgbClr val="000000">
                    <a:lumMod val="75000"/>
                    <a:lumOff val="25000"/>
                  </a:srgbClr>
                </a:solidFill>
                <a:latin typeface="微软雅黑" panose="020B0503020204020204" charset="-122"/>
                <a:ea typeface="微软雅黑" panose="020B0503020204020204" charset="-122"/>
              </a:rPr>
              <a:t>excle</a:t>
            </a:r>
            <a:endParaRPr lang="zh-CN" altLang="en-US" sz="20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5" name="矩形 14">
            <a:extLst>
              <a:ext uri="{FF2B5EF4-FFF2-40B4-BE49-F238E27FC236}">
                <a16:creationId xmlns:a16="http://schemas.microsoft.com/office/drawing/2014/main" id="{D8542AEB-5F34-4A30-9C37-14A89A8375A0}"/>
              </a:ext>
            </a:extLst>
          </p:cNvPr>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6" name="文本框 15">
            <a:extLst>
              <a:ext uri="{FF2B5EF4-FFF2-40B4-BE49-F238E27FC236}">
                <a16:creationId xmlns:a16="http://schemas.microsoft.com/office/drawing/2014/main" id="{D719FC58-50F0-497D-906A-F35E9B1999F3}"/>
              </a:ext>
            </a:extLst>
          </p:cNvPr>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77500" lnSpcReduction="2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打开属性表，打开编辑器，选择连接，连接字段选择按名连接，加载表选择</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文件，然后导出</a:t>
            </a:r>
            <a:r>
              <a:rPr lang="en-US" altLang="zh-CN" sz="1400" spc="150" dirty="0">
                <a:solidFill>
                  <a:srgbClr val="000000">
                    <a:lumMod val="75000"/>
                    <a:lumOff val="25000"/>
                  </a:srgbClr>
                </a:solidFill>
                <a:latin typeface="微软雅黑" panose="020B0503020204020204" charset="-122"/>
                <a:ea typeface="微软雅黑" panose="020B0503020204020204" charset="-122"/>
              </a:rPr>
              <a:t>shapefile</a:t>
            </a:r>
            <a:r>
              <a:rPr lang="zh-CN" altLang="en-US" sz="1400" spc="150" dirty="0">
                <a:solidFill>
                  <a:srgbClr val="000000">
                    <a:lumMod val="75000"/>
                    <a:lumOff val="25000"/>
                  </a:srgbClr>
                </a:solidFill>
                <a:latin typeface="微软雅黑" panose="020B0503020204020204" charset="-122"/>
                <a:ea typeface="微软雅黑" panose="020B0503020204020204" charset="-122"/>
              </a:rPr>
              <a:t>。</a:t>
            </a:r>
          </a:p>
        </p:txBody>
      </p:sp>
      <p:sp>
        <p:nvSpPr>
          <p:cNvPr id="17" name="文本框 16">
            <a:extLst>
              <a:ext uri="{FF2B5EF4-FFF2-40B4-BE49-F238E27FC236}">
                <a16:creationId xmlns:a16="http://schemas.microsoft.com/office/drawing/2014/main" id="{D0C2C577-F98C-4363-8576-62CD96B77F6D}"/>
              </a:ext>
            </a:extLst>
          </p:cNvPr>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数据连接</a:t>
            </a:r>
          </a:p>
        </p:txBody>
      </p:sp>
      <p:sp>
        <p:nvSpPr>
          <p:cNvPr id="18" name="矩形 17">
            <a:extLst>
              <a:ext uri="{FF2B5EF4-FFF2-40B4-BE49-F238E27FC236}">
                <a16:creationId xmlns:a16="http://schemas.microsoft.com/office/drawing/2014/main" id="{33F8382B-C4CA-4217-A76A-380A3EE1FBC0}"/>
              </a:ext>
            </a:extLst>
          </p:cNvPr>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9" name="文本框 18">
            <a:extLst>
              <a:ext uri="{FF2B5EF4-FFF2-40B4-BE49-F238E27FC236}">
                <a16:creationId xmlns:a16="http://schemas.microsoft.com/office/drawing/2014/main" id="{735FAD84-46D3-4DB3-AFFE-BC8E7F38E71A}"/>
              </a:ext>
            </a:extLst>
          </p:cNvPr>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将组员</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数据按数据属性表的排序整合在一起</a:t>
            </a:r>
          </a:p>
        </p:txBody>
      </p:sp>
      <p:sp>
        <p:nvSpPr>
          <p:cNvPr id="20" name="文本框 19">
            <a:extLst>
              <a:ext uri="{FF2B5EF4-FFF2-40B4-BE49-F238E27FC236}">
                <a16:creationId xmlns:a16="http://schemas.microsoft.com/office/drawing/2014/main" id="{CCB45628-2491-4D05-B7C4-8E725A4A6832}"/>
              </a:ext>
            </a:extLst>
          </p:cNvPr>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整合数据</a:t>
            </a:r>
          </a:p>
        </p:txBody>
      </p:sp>
      <p:sp>
        <p:nvSpPr>
          <p:cNvPr id="21" name="矩形 20">
            <a:extLst>
              <a:ext uri="{FF2B5EF4-FFF2-40B4-BE49-F238E27FC236}">
                <a16:creationId xmlns:a16="http://schemas.microsoft.com/office/drawing/2014/main" id="{01007D8E-A690-445C-88BE-E8116ABAFAC3}"/>
              </a:ext>
            </a:extLst>
          </p:cNvPr>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2" name="文本框 21">
            <a:extLst>
              <a:ext uri="{FF2B5EF4-FFF2-40B4-BE49-F238E27FC236}">
                <a16:creationId xmlns:a16="http://schemas.microsoft.com/office/drawing/2014/main" id="{9DBD7CD9-CAB7-495F-B53D-989DA0BC36A5}"/>
              </a:ext>
            </a:extLst>
          </p:cNvPr>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在完成所有要素后，点击编辑器下保存编辑内容，再点击编辑器下停止编辑，完成属性表连接。</a:t>
            </a:r>
          </a:p>
        </p:txBody>
      </p:sp>
      <p:sp>
        <p:nvSpPr>
          <p:cNvPr id="23" name="文本框 22">
            <a:extLst>
              <a:ext uri="{FF2B5EF4-FFF2-40B4-BE49-F238E27FC236}">
                <a16:creationId xmlns:a16="http://schemas.microsoft.com/office/drawing/2014/main" id="{08E485CC-4392-4DDD-A9C1-AE5D75B2BAA3}"/>
              </a:ext>
            </a:extLst>
          </p:cNvPr>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保存属性表</a:t>
            </a:r>
          </a:p>
        </p:txBody>
      </p:sp>
      <p:sp>
        <p:nvSpPr>
          <p:cNvPr id="24" name="任意多边形 2">
            <a:extLst>
              <a:ext uri="{FF2B5EF4-FFF2-40B4-BE49-F238E27FC236}">
                <a16:creationId xmlns:a16="http://schemas.microsoft.com/office/drawing/2014/main" id="{A1FBA7C1-2BEC-4492-BE40-B70B14BAADB0}"/>
              </a:ext>
            </a:extLst>
          </p:cNvPr>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5" name="任意多边形 4">
            <a:extLst>
              <a:ext uri="{FF2B5EF4-FFF2-40B4-BE49-F238E27FC236}">
                <a16:creationId xmlns:a16="http://schemas.microsoft.com/office/drawing/2014/main" id="{5C1C48AE-187A-4427-9A6C-795A55954745}"/>
              </a:ext>
            </a:extLst>
          </p:cNvPr>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6" name="任意多边形 5">
            <a:extLst>
              <a:ext uri="{FF2B5EF4-FFF2-40B4-BE49-F238E27FC236}">
                <a16:creationId xmlns:a16="http://schemas.microsoft.com/office/drawing/2014/main" id="{99F83C11-D040-45A0-B0CD-34221B3CBA93}"/>
              </a:ext>
            </a:extLst>
          </p:cNvPr>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31" name="图片 30">
            <a:extLst>
              <a:ext uri="{FF2B5EF4-FFF2-40B4-BE49-F238E27FC236}">
                <a16:creationId xmlns:a16="http://schemas.microsoft.com/office/drawing/2014/main" id="{CCBC0E4E-6F2E-4898-94B7-48A79596BB50}"/>
              </a:ext>
            </a:extLst>
          </p:cNvPr>
          <p:cNvPicPr>
            <a:picLocks noChangeAspect="1"/>
          </p:cNvPicPr>
          <p:nvPr/>
        </p:nvPicPr>
        <p:blipFill>
          <a:blip r:embed="rId24"/>
          <a:stretch>
            <a:fillRect/>
          </a:stretch>
        </p:blipFill>
        <p:spPr>
          <a:xfrm>
            <a:off x="3157589" y="1259012"/>
            <a:ext cx="3028733" cy="1855731"/>
          </a:xfrm>
          <a:prstGeom prst="rect">
            <a:avLst/>
          </a:prstGeom>
        </p:spPr>
      </p:pic>
      <p:pic>
        <p:nvPicPr>
          <p:cNvPr id="32" name="图片 31">
            <a:extLst>
              <a:ext uri="{FF2B5EF4-FFF2-40B4-BE49-F238E27FC236}">
                <a16:creationId xmlns:a16="http://schemas.microsoft.com/office/drawing/2014/main" id="{1AFF0D27-DF39-4431-9F0A-911BCFAC6C24}"/>
              </a:ext>
            </a:extLst>
          </p:cNvPr>
          <p:cNvPicPr>
            <a:picLocks noChangeAspect="1"/>
          </p:cNvPicPr>
          <p:nvPr/>
        </p:nvPicPr>
        <p:blipFill>
          <a:blip r:embed="rId25"/>
          <a:stretch>
            <a:fillRect/>
          </a:stretch>
        </p:blipFill>
        <p:spPr>
          <a:xfrm>
            <a:off x="747179" y="3773981"/>
            <a:ext cx="2563387" cy="2786545"/>
          </a:xfrm>
          <a:prstGeom prst="rect">
            <a:avLst/>
          </a:prstGeom>
        </p:spPr>
      </p:pic>
      <p:pic>
        <p:nvPicPr>
          <p:cNvPr id="33" name="图片 32">
            <a:extLst>
              <a:ext uri="{FF2B5EF4-FFF2-40B4-BE49-F238E27FC236}">
                <a16:creationId xmlns:a16="http://schemas.microsoft.com/office/drawing/2014/main" id="{829F8872-AA11-489D-82E4-9A4ADCC47289}"/>
              </a:ext>
            </a:extLst>
          </p:cNvPr>
          <p:cNvPicPr>
            <a:picLocks noChangeAspect="1"/>
          </p:cNvPicPr>
          <p:nvPr/>
        </p:nvPicPr>
        <p:blipFill>
          <a:blip r:embed="rId26"/>
          <a:stretch>
            <a:fillRect/>
          </a:stretch>
        </p:blipFill>
        <p:spPr>
          <a:xfrm>
            <a:off x="9245701" y="792771"/>
            <a:ext cx="2185237" cy="2465437"/>
          </a:xfrm>
          <a:prstGeom prst="rect">
            <a:avLst/>
          </a:prstGeom>
        </p:spPr>
      </p:pic>
      <p:pic>
        <p:nvPicPr>
          <p:cNvPr id="34" name="图片 33">
            <a:extLst>
              <a:ext uri="{FF2B5EF4-FFF2-40B4-BE49-F238E27FC236}">
                <a16:creationId xmlns:a16="http://schemas.microsoft.com/office/drawing/2014/main" id="{C4452BA0-C5B4-4AF8-B196-634EB3D17874}"/>
              </a:ext>
            </a:extLst>
          </p:cNvPr>
          <p:cNvPicPr>
            <a:picLocks noChangeAspect="1"/>
          </p:cNvPicPr>
          <p:nvPr/>
        </p:nvPicPr>
        <p:blipFill>
          <a:blip r:embed="rId27"/>
          <a:stretch>
            <a:fillRect/>
          </a:stretch>
        </p:blipFill>
        <p:spPr>
          <a:xfrm>
            <a:off x="6083927" y="3907137"/>
            <a:ext cx="2587213" cy="2453852"/>
          </a:xfrm>
          <a:prstGeom prst="rect">
            <a:avLst/>
          </a:prstGeom>
        </p:spPr>
      </p:pic>
    </p:spTree>
    <p:extLst>
      <p:ext uri="{BB962C8B-B14F-4D97-AF65-F5344CB8AC3E}">
        <p14:creationId xmlns:p14="http://schemas.microsoft.com/office/powerpoint/2010/main" val="1454175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3">
            <a:extLst>
              <a:ext uri="{FF2B5EF4-FFF2-40B4-BE49-F238E27FC236}">
                <a16:creationId xmlns:a16="http://schemas.microsoft.com/office/drawing/2014/main" id="{8C0DD2DF-F49D-463B-8668-1A7C00D4DA36}"/>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F628BFC-A561-4DCC-B834-E1BE1C5897CA}"/>
              </a:ext>
            </a:extLst>
          </p:cNvPr>
          <p:cNvSpPr>
            <a:spLocks noEditPoints="1"/>
          </p:cNvSpPr>
          <p:nvPr/>
        </p:nvSpPr>
        <p:spPr bwMode="auto">
          <a:xfrm flipH="1">
            <a:off x="5193824" y="3796021"/>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1350" dirty="0">
              <a:solidFill>
                <a:schemeClr val="tx1">
                  <a:lumMod val="65000"/>
                  <a:lumOff val="35000"/>
                </a:schemeClr>
              </a:solidFill>
              <a:cs typeface="+mn-ea"/>
              <a:sym typeface="+mn-lt"/>
            </a:endParaRPr>
          </a:p>
        </p:txBody>
      </p:sp>
      <p:pic>
        <p:nvPicPr>
          <p:cNvPr id="28" name="图片 27">
            <a:extLst>
              <a:ext uri="{FF2B5EF4-FFF2-40B4-BE49-F238E27FC236}">
                <a16:creationId xmlns:a16="http://schemas.microsoft.com/office/drawing/2014/main" id="{A6278BC0-EDD4-4BDA-9D02-8CF913862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29" name="文本框 4">
            <a:extLst>
              <a:ext uri="{FF2B5EF4-FFF2-40B4-BE49-F238E27FC236}">
                <a16:creationId xmlns:a16="http://schemas.microsoft.com/office/drawing/2014/main" id="{B5C77959-210E-47EA-848A-6D4D9B2B4204}"/>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3.4 </a:t>
            </a:r>
            <a:r>
              <a:rPr lang="en-US" altLang="zh-CN" sz="2400" b="1" dirty="0" err="1">
                <a:solidFill>
                  <a:schemeClr val="accent6"/>
                </a:solidFill>
                <a:sym typeface="+mn-ea"/>
              </a:rPr>
              <a:t>Excle</a:t>
            </a:r>
            <a:r>
              <a:rPr lang="zh-CN" altLang="en-US" sz="2400" b="1" dirty="0">
                <a:solidFill>
                  <a:schemeClr val="accent6"/>
                </a:solidFill>
                <a:sym typeface="+mn-ea"/>
              </a:rPr>
              <a:t>图表制作</a:t>
            </a:r>
            <a:endParaRPr lang="zh-CN" altLang="en-US" sz="2400" b="1" dirty="0">
              <a:solidFill>
                <a:schemeClr val="accent6"/>
              </a:solidFill>
            </a:endParaRPr>
          </a:p>
        </p:txBody>
      </p:sp>
      <p:pic>
        <p:nvPicPr>
          <p:cNvPr id="30" name="图片 29">
            <a:extLst>
              <a:ext uri="{FF2B5EF4-FFF2-40B4-BE49-F238E27FC236}">
                <a16:creationId xmlns:a16="http://schemas.microsoft.com/office/drawing/2014/main" id="{61949BE2-608B-4548-91DE-9BB103419B9C}"/>
              </a:ext>
            </a:extLst>
          </p:cNvPr>
          <p:cNvPicPr>
            <a:picLocks noChangeAspect="1"/>
          </p:cNvPicPr>
          <p:nvPr/>
        </p:nvPicPr>
        <p:blipFill>
          <a:blip r:embed="rId3"/>
          <a:stretch>
            <a:fillRect/>
          </a:stretch>
        </p:blipFill>
        <p:spPr>
          <a:xfrm>
            <a:off x="1397795" y="2428417"/>
            <a:ext cx="4968671" cy="2674852"/>
          </a:xfrm>
          <a:prstGeom prst="rect">
            <a:avLst/>
          </a:prstGeom>
        </p:spPr>
      </p:pic>
      <p:sp>
        <p:nvSpPr>
          <p:cNvPr id="31" name="矩形: 圆角 30">
            <a:extLst>
              <a:ext uri="{FF2B5EF4-FFF2-40B4-BE49-F238E27FC236}">
                <a16:creationId xmlns:a16="http://schemas.microsoft.com/office/drawing/2014/main" id="{120B12CF-F6B7-4A75-943E-85198CAAFCEF}"/>
              </a:ext>
            </a:extLst>
          </p:cNvPr>
          <p:cNvSpPr/>
          <p:nvPr/>
        </p:nvSpPr>
        <p:spPr>
          <a:xfrm>
            <a:off x="1947534" y="1593179"/>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在</a:t>
            </a:r>
            <a:r>
              <a:rPr lang="en-US" altLang="zh-CN" sz="1600" kern="0" dirty="0" err="1">
                <a:solidFill>
                  <a:prstClr val="black"/>
                </a:solidFill>
                <a:cs typeface="Arial" panose="020B0604020202020204" pitchFamily="34" charset="0"/>
                <a:sym typeface="+mn-lt"/>
              </a:rPr>
              <a:t>Excle</a:t>
            </a:r>
            <a:r>
              <a:rPr lang="zh-CN" altLang="en-US" sz="1600" kern="0" dirty="0">
                <a:solidFill>
                  <a:prstClr val="black"/>
                </a:solidFill>
                <a:cs typeface="Arial" panose="020B0604020202020204" pitchFamily="34" charset="0"/>
                <a:sym typeface="+mn-lt"/>
              </a:rPr>
              <a:t>选中所需要的数据</a:t>
            </a:r>
          </a:p>
        </p:txBody>
      </p:sp>
      <p:graphicFrame>
        <p:nvGraphicFramePr>
          <p:cNvPr id="32" name="图表 31">
            <a:extLst>
              <a:ext uri="{FF2B5EF4-FFF2-40B4-BE49-F238E27FC236}">
                <a16:creationId xmlns:a16="http://schemas.microsoft.com/office/drawing/2014/main" id="{DD5CFBA5-092A-4FFA-948D-CAC0049F8F7E}"/>
              </a:ext>
            </a:extLst>
          </p:cNvPr>
          <p:cNvGraphicFramePr>
            <a:graphicFrameLocks/>
          </p:cNvGraphicFramePr>
          <p:nvPr>
            <p:extLst>
              <p:ext uri="{D42A27DB-BD31-4B8C-83A1-F6EECF244321}">
                <p14:modId xmlns:p14="http://schemas.microsoft.com/office/powerpoint/2010/main" val="497119586"/>
              </p:ext>
            </p:extLst>
          </p:nvPr>
        </p:nvGraphicFramePr>
        <p:xfrm>
          <a:off x="6535444" y="2527593"/>
          <a:ext cx="4572000" cy="2476500"/>
        </p:xfrm>
        <a:graphic>
          <a:graphicData uri="http://schemas.openxmlformats.org/drawingml/2006/chart">
            <c:chart xmlns:c="http://schemas.openxmlformats.org/drawingml/2006/chart" xmlns:r="http://schemas.openxmlformats.org/officeDocument/2006/relationships" r:id="rId4"/>
          </a:graphicData>
        </a:graphic>
      </p:graphicFrame>
      <p:sp>
        <p:nvSpPr>
          <p:cNvPr id="33" name="矩形: 圆角 32">
            <a:extLst>
              <a:ext uri="{FF2B5EF4-FFF2-40B4-BE49-F238E27FC236}">
                <a16:creationId xmlns:a16="http://schemas.microsoft.com/office/drawing/2014/main" id="{F20C2418-05FF-477C-9A1C-678BB8A64A8B}"/>
              </a:ext>
            </a:extLst>
          </p:cNvPr>
          <p:cNvSpPr/>
          <p:nvPr/>
        </p:nvSpPr>
        <p:spPr>
          <a:xfrm>
            <a:off x="7147701" y="1615945"/>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在工具栏插入选择柱状图</a:t>
            </a:r>
          </a:p>
        </p:txBody>
      </p:sp>
    </p:spTree>
    <p:extLst>
      <p:ext uri="{BB962C8B-B14F-4D97-AF65-F5344CB8AC3E}">
        <p14:creationId xmlns:p14="http://schemas.microsoft.com/office/powerpoint/2010/main" val="392364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3" name="对角圆角矩形 22"/>
          <p:cNvSpPr/>
          <p:nvPr userDrawn="1"/>
        </p:nvSpPr>
        <p:spPr>
          <a:xfrm flipH="1">
            <a:off x="5036185" y="330200"/>
            <a:ext cx="6895465"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572578" y="2726690"/>
            <a:ext cx="2393950" cy="768350"/>
          </a:xfrm>
          <a:prstGeom prst="rect">
            <a:avLst/>
          </a:prstGeom>
          <a:noFill/>
        </p:spPr>
        <p:txBody>
          <a:bodyPr wrap="square" rtlCol="0">
            <a:spAutoFit/>
          </a:bodyPr>
          <a:lstStyle/>
          <a:p>
            <a:pPr algn="ctr"/>
            <a:r>
              <a:rPr lang="zh-CN" altLang="en-US" sz="4400" b="1">
                <a:solidFill>
                  <a:schemeClr val="bg1"/>
                </a:solidFill>
              </a:rPr>
              <a:t>目 录</a:t>
            </a:r>
          </a:p>
        </p:txBody>
      </p:sp>
      <p:sp>
        <p:nvSpPr>
          <p:cNvPr id="9" name="文本框 8"/>
          <p:cNvSpPr txBox="1"/>
          <p:nvPr/>
        </p:nvSpPr>
        <p:spPr>
          <a:xfrm>
            <a:off x="1572578" y="3495040"/>
            <a:ext cx="2393950" cy="398780"/>
          </a:xfrm>
          <a:prstGeom prst="rect">
            <a:avLst/>
          </a:prstGeom>
          <a:noFill/>
        </p:spPr>
        <p:txBody>
          <a:bodyPr wrap="square" rtlCol="0">
            <a:spAutoFit/>
          </a:bodyPr>
          <a:lstStyle/>
          <a:p>
            <a:pPr algn="ctr"/>
            <a:r>
              <a:rPr lang="en-US" sz="2000" i="1">
                <a:solidFill>
                  <a:schemeClr val="bg1"/>
                </a:solidFill>
              </a:rPr>
              <a:t>CONTENTS</a:t>
            </a:r>
          </a:p>
        </p:txBody>
      </p:sp>
      <p:cxnSp>
        <p:nvCxnSpPr>
          <p:cNvPr id="8" name="直接连接符 7"/>
          <p:cNvCxnSpPr/>
          <p:nvPr/>
        </p:nvCxnSpPr>
        <p:spPr>
          <a:xfrm>
            <a:off x="2141855" y="3495040"/>
            <a:ext cx="1255395"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
        <p:nvSpPr>
          <p:cNvPr id="5" name="文本框 4"/>
          <p:cNvSpPr txBox="1"/>
          <p:nvPr/>
        </p:nvSpPr>
        <p:spPr>
          <a:xfrm>
            <a:off x="6096000" y="597489"/>
            <a:ext cx="5175250" cy="460375"/>
          </a:xfrm>
          <a:prstGeom prst="rect">
            <a:avLst/>
          </a:prstGeom>
          <a:noFill/>
        </p:spPr>
        <p:txBody>
          <a:bodyPr wrap="square" rtlCol="0">
            <a:spAutoFit/>
          </a:bodyPr>
          <a:lstStyle/>
          <a:p>
            <a:pPr algn="ctr"/>
            <a:r>
              <a:rPr lang="zh-CN" altLang="en-US" sz="2400" b="1" dirty="0">
                <a:solidFill>
                  <a:schemeClr val="accent6"/>
                </a:solidFill>
              </a:rPr>
              <a:t>电子海图制作</a:t>
            </a:r>
          </a:p>
        </p:txBody>
      </p:sp>
      <p:sp>
        <p:nvSpPr>
          <p:cNvPr id="10" name="文本框 9"/>
          <p:cNvSpPr txBox="1"/>
          <p:nvPr/>
        </p:nvSpPr>
        <p:spPr>
          <a:xfrm>
            <a:off x="6096000" y="1434374"/>
            <a:ext cx="5175250" cy="461665"/>
          </a:xfrm>
          <a:prstGeom prst="rect">
            <a:avLst/>
          </a:prstGeom>
          <a:noFill/>
        </p:spPr>
        <p:txBody>
          <a:bodyPr wrap="square" rtlCol="0">
            <a:spAutoFit/>
          </a:bodyPr>
          <a:lstStyle/>
          <a:p>
            <a:pPr algn="ctr"/>
            <a:r>
              <a:rPr lang="zh-CN" altLang="en-US" sz="2400" b="1" dirty="0">
                <a:solidFill>
                  <a:schemeClr val="accent6"/>
                </a:solidFill>
              </a:rPr>
              <a:t>全国疫情数据分析</a:t>
            </a:r>
          </a:p>
        </p:txBody>
      </p:sp>
      <p:sp>
        <p:nvSpPr>
          <p:cNvPr id="12" name="文本框 11"/>
          <p:cNvSpPr txBox="1"/>
          <p:nvPr/>
        </p:nvSpPr>
        <p:spPr>
          <a:xfrm>
            <a:off x="6096000" y="2275953"/>
            <a:ext cx="5175250" cy="460375"/>
          </a:xfrm>
          <a:prstGeom prst="rect">
            <a:avLst/>
          </a:prstGeom>
          <a:noFill/>
        </p:spPr>
        <p:txBody>
          <a:bodyPr wrap="square" rtlCol="0">
            <a:spAutoFit/>
          </a:bodyPr>
          <a:lstStyle/>
          <a:p>
            <a:pPr algn="ctr"/>
            <a:r>
              <a:rPr lang="zh-CN" altLang="en-US" sz="2400" b="1" dirty="0">
                <a:solidFill>
                  <a:schemeClr val="accent6"/>
                </a:solidFill>
              </a:rPr>
              <a:t>全国海港数据分析</a:t>
            </a:r>
          </a:p>
        </p:txBody>
      </p:sp>
      <p:sp>
        <p:nvSpPr>
          <p:cNvPr id="14" name="文本框 13"/>
          <p:cNvSpPr txBox="1"/>
          <p:nvPr/>
        </p:nvSpPr>
        <p:spPr>
          <a:xfrm>
            <a:off x="6096000" y="3198812"/>
            <a:ext cx="5175250" cy="460375"/>
          </a:xfrm>
          <a:prstGeom prst="rect">
            <a:avLst/>
          </a:prstGeom>
          <a:noFill/>
        </p:spPr>
        <p:txBody>
          <a:bodyPr wrap="square" rtlCol="0">
            <a:spAutoFit/>
          </a:bodyPr>
          <a:lstStyle/>
          <a:p>
            <a:pPr algn="ctr"/>
            <a:r>
              <a:rPr lang="zh-CN" altLang="en-US" sz="2400" b="1" dirty="0">
                <a:solidFill>
                  <a:schemeClr val="accent6"/>
                </a:solidFill>
              </a:rPr>
              <a:t>百度地球与</a:t>
            </a:r>
            <a:r>
              <a:rPr lang="en-US" altLang="zh-CN" sz="2400" b="1" dirty="0">
                <a:solidFill>
                  <a:schemeClr val="accent6"/>
                </a:solidFill>
              </a:rPr>
              <a:t>Google</a:t>
            </a:r>
            <a:r>
              <a:rPr lang="zh-CN" altLang="en-US" sz="2400" b="1" dirty="0">
                <a:solidFill>
                  <a:schemeClr val="accent6"/>
                </a:solidFill>
              </a:rPr>
              <a:t>地球比较</a:t>
            </a:r>
          </a:p>
        </p:txBody>
      </p:sp>
      <p:sp>
        <p:nvSpPr>
          <p:cNvPr id="24" name="对角圆角矩形 23"/>
          <p:cNvSpPr/>
          <p:nvPr/>
        </p:nvSpPr>
        <p:spPr>
          <a:xfrm>
            <a:off x="5622925" y="509837"/>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1</a:t>
            </a:r>
          </a:p>
        </p:txBody>
      </p:sp>
      <p:sp>
        <p:nvSpPr>
          <p:cNvPr id="25" name="对角圆角矩形 24"/>
          <p:cNvSpPr/>
          <p:nvPr/>
        </p:nvSpPr>
        <p:spPr>
          <a:xfrm>
            <a:off x="5622925" y="137442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2</a:t>
            </a:r>
          </a:p>
        </p:txBody>
      </p:sp>
      <p:sp>
        <p:nvSpPr>
          <p:cNvPr id="26" name="对角圆角矩形 25"/>
          <p:cNvSpPr/>
          <p:nvPr/>
        </p:nvSpPr>
        <p:spPr>
          <a:xfrm>
            <a:off x="5619966" y="226716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a:t>3</a:t>
            </a:r>
          </a:p>
        </p:txBody>
      </p:sp>
      <p:sp>
        <p:nvSpPr>
          <p:cNvPr id="27" name="对角圆角矩形 26"/>
          <p:cNvSpPr/>
          <p:nvPr/>
        </p:nvSpPr>
        <p:spPr>
          <a:xfrm>
            <a:off x="5619966" y="312102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4</a:t>
            </a: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30" name="组合 29"/>
          <p:cNvGrpSpPr/>
          <p:nvPr/>
        </p:nvGrpSpPr>
        <p:grpSpPr>
          <a:xfrm>
            <a:off x="1546095" y="507988"/>
            <a:ext cx="5175250" cy="735965"/>
            <a:chOff x="8345" y="3174"/>
            <a:chExt cx="8150" cy="1159"/>
          </a:xfrm>
        </p:grpSpPr>
        <p:sp>
          <p:nvSpPr>
            <p:cNvPr id="31"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bg1"/>
                  </a:solidFill>
                </a:rPr>
                <a:t>大连海事大学</a:t>
              </a:r>
            </a:p>
          </p:txBody>
        </p:sp>
        <p:sp>
          <p:nvSpPr>
            <p:cNvPr id="36"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bg1"/>
                  </a:solidFill>
                </a:rPr>
                <a:t>DALIAN MAIRITIME UNIVERSITY</a:t>
              </a:r>
              <a:endParaRPr sz="1200" dirty="0">
                <a:solidFill>
                  <a:schemeClr val="bg1"/>
                </a:solidFill>
              </a:endParaRPr>
            </a:p>
          </p:txBody>
        </p:sp>
      </p:grpSp>
      <p:sp>
        <p:nvSpPr>
          <p:cNvPr id="18" name="对角圆角矩形 26">
            <a:extLst>
              <a:ext uri="{FF2B5EF4-FFF2-40B4-BE49-F238E27FC236}">
                <a16:creationId xmlns:a16="http://schemas.microsoft.com/office/drawing/2014/main" id="{EAB481F5-DDDE-49CA-9528-3FCE4193E068}"/>
              </a:ext>
            </a:extLst>
          </p:cNvPr>
          <p:cNvSpPr/>
          <p:nvPr/>
        </p:nvSpPr>
        <p:spPr>
          <a:xfrm>
            <a:off x="5619966" y="395945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5</a:t>
            </a:r>
          </a:p>
        </p:txBody>
      </p:sp>
      <p:sp>
        <p:nvSpPr>
          <p:cNvPr id="19" name="文本框 18">
            <a:extLst>
              <a:ext uri="{FF2B5EF4-FFF2-40B4-BE49-F238E27FC236}">
                <a16:creationId xmlns:a16="http://schemas.microsoft.com/office/drawing/2014/main" id="{E64F6A83-8D76-4998-A862-DA5F55EC06AE}"/>
              </a:ext>
            </a:extLst>
          </p:cNvPr>
          <p:cNvSpPr txBox="1"/>
          <p:nvPr/>
        </p:nvSpPr>
        <p:spPr>
          <a:xfrm>
            <a:off x="6261101" y="5721609"/>
            <a:ext cx="5175250" cy="460375"/>
          </a:xfrm>
          <a:prstGeom prst="rect">
            <a:avLst/>
          </a:prstGeom>
          <a:noFill/>
        </p:spPr>
        <p:txBody>
          <a:bodyPr wrap="square" rtlCol="0">
            <a:spAutoFit/>
          </a:bodyPr>
          <a:lstStyle/>
          <a:p>
            <a:pPr algn="ctr"/>
            <a:r>
              <a:rPr lang="zh-CN" altLang="en-US" sz="2400" b="1" dirty="0">
                <a:solidFill>
                  <a:schemeClr val="accent6"/>
                </a:solidFill>
              </a:rPr>
              <a:t>基于聚类图像分割算法</a:t>
            </a:r>
          </a:p>
        </p:txBody>
      </p:sp>
      <p:sp>
        <p:nvSpPr>
          <p:cNvPr id="20" name="对角圆角矩形 26">
            <a:extLst>
              <a:ext uri="{FF2B5EF4-FFF2-40B4-BE49-F238E27FC236}">
                <a16:creationId xmlns:a16="http://schemas.microsoft.com/office/drawing/2014/main" id="{AE336E9A-2ABF-4EAA-8E53-C44EF3CC880E}"/>
              </a:ext>
            </a:extLst>
          </p:cNvPr>
          <p:cNvSpPr/>
          <p:nvPr/>
        </p:nvSpPr>
        <p:spPr>
          <a:xfrm>
            <a:off x="5572618" y="476621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6</a:t>
            </a:r>
          </a:p>
        </p:txBody>
      </p:sp>
      <p:sp>
        <p:nvSpPr>
          <p:cNvPr id="21" name="文本框 20">
            <a:extLst>
              <a:ext uri="{FF2B5EF4-FFF2-40B4-BE49-F238E27FC236}">
                <a16:creationId xmlns:a16="http://schemas.microsoft.com/office/drawing/2014/main" id="{EC0ECC61-B2AE-46C4-8466-0DF2CDEDF5B1}"/>
              </a:ext>
            </a:extLst>
          </p:cNvPr>
          <p:cNvSpPr txBox="1"/>
          <p:nvPr/>
        </p:nvSpPr>
        <p:spPr>
          <a:xfrm>
            <a:off x="6409031" y="4832348"/>
            <a:ext cx="5175250" cy="460375"/>
          </a:xfrm>
          <a:prstGeom prst="rect">
            <a:avLst/>
          </a:prstGeom>
          <a:noFill/>
        </p:spPr>
        <p:txBody>
          <a:bodyPr wrap="square" rtlCol="0">
            <a:spAutoFit/>
          </a:bodyPr>
          <a:lstStyle/>
          <a:p>
            <a:pPr algn="ctr"/>
            <a:r>
              <a:rPr lang="zh-CN" altLang="en-US" sz="2400" b="1" dirty="0">
                <a:solidFill>
                  <a:schemeClr val="accent6"/>
                </a:solidFill>
              </a:rPr>
              <a:t>粒子群优化加图像增强</a:t>
            </a:r>
          </a:p>
        </p:txBody>
      </p:sp>
      <p:sp>
        <p:nvSpPr>
          <p:cNvPr id="22" name="文本框 21">
            <a:extLst>
              <a:ext uri="{FF2B5EF4-FFF2-40B4-BE49-F238E27FC236}">
                <a16:creationId xmlns:a16="http://schemas.microsoft.com/office/drawing/2014/main" id="{2DBAB137-BD31-4047-AB97-86B7ACE499B6}"/>
              </a:ext>
            </a:extLst>
          </p:cNvPr>
          <p:cNvSpPr txBox="1"/>
          <p:nvPr/>
        </p:nvSpPr>
        <p:spPr>
          <a:xfrm>
            <a:off x="6096000" y="4043019"/>
            <a:ext cx="5175250" cy="460375"/>
          </a:xfrm>
          <a:prstGeom prst="rect">
            <a:avLst/>
          </a:prstGeom>
          <a:noFill/>
        </p:spPr>
        <p:txBody>
          <a:bodyPr wrap="square" rtlCol="0">
            <a:spAutoFit/>
          </a:bodyPr>
          <a:lstStyle/>
          <a:p>
            <a:pPr algn="ctr"/>
            <a:r>
              <a:rPr lang="en-US" altLang="zh-CN" sz="2400" b="1" dirty="0" err="1">
                <a:solidFill>
                  <a:schemeClr val="accent6"/>
                </a:solidFill>
                <a:sym typeface="+mn-ea"/>
              </a:rPr>
              <a:t>Viso</a:t>
            </a:r>
            <a:r>
              <a:rPr lang="zh-CN" altLang="en-US" sz="2400" b="1" dirty="0">
                <a:solidFill>
                  <a:schemeClr val="accent6"/>
                </a:solidFill>
                <a:sym typeface="+mn-ea"/>
              </a:rPr>
              <a:t>模仿绘制</a:t>
            </a:r>
            <a:endParaRPr lang="zh-CN" altLang="en-US" sz="2400" b="1" dirty="0">
              <a:solidFill>
                <a:schemeClr val="accent6"/>
              </a:solidFill>
            </a:endParaRPr>
          </a:p>
        </p:txBody>
      </p:sp>
      <p:sp>
        <p:nvSpPr>
          <p:cNvPr id="28" name="对角圆角矩形 26">
            <a:extLst>
              <a:ext uri="{FF2B5EF4-FFF2-40B4-BE49-F238E27FC236}">
                <a16:creationId xmlns:a16="http://schemas.microsoft.com/office/drawing/2014/main" id="{94A4E64A-2956-4569-8B4D-53B0D647A550}"/>
              </a:ext>
            </a:extLst>
          </p:cNvPr>
          <p:cNvSpPr/>
          <p:nvPr/>
        </p:nvSpPr>
        <p:spPr>
          <a:xfrm>
            <a:off x="5572618" y="558502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C3C1D5D9-3A16-4E82-A60B-63A1C971A8EC}"/>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C1DA19A-11EF-42C0-8A7D-84AFB3782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200F936D-D96D-4AA2-9DE7-FEAAF9E678D9}"/>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3.5 </a:t>
            </a:r>
            <a:r>
              <a:rPr lang="en-US" altLang="zh-CN" sz="2400" b="1" dirty="0" err="1">
                <a:solidFill>
                  <a:schemeClr val="accent6"/>
                </a:solidFill>
                <a:sym typeface="+mn-ea"/>
              </a:rPr>
              <a:t>ArcGis</a:t>
            </a:r>
            <a:r>
              <a:rPr lang="zh-CN" altLang="en-US" sz="2400" b="1" dirty="0">
                <a:solidFill>
                  <a:schemeClr val="accent6"/>
                </a:solidFill>
                <a:sym typeface="+mn-ea"/>
              </a:rPr>
              <a:t>图表制作</a:t>
            </a:r>
            <a:endParaRPr lang="zh-CN" altLang="en-US" sz="2400" b="1" dirty="0">
              <a:solidFill>
                <a:schemeClr val="accent6"/>
              </a:solidFill>
            </a:endParaRPr>
          </a:p>
        </p:txBody>
      </p:sp>
      <p:sp>
        <p:nvSpPr>
          <p:cNvPr id="5" name="矩形: 圆角 4">
            <a:extLst>
              <a:ext uri="{FF2B5EF4-FFF2-40B4-BE49-F238E27FC236}">
                <a16:creationId xmlns:a16="http://schemas.microsoft.com/office/drawing/2014/main" id="{D82F6B25-FCDF-4010-B296-B18C5179F286}"/>
              </a:ext>
            </a:extLst>
          </p:cNvPr>
          <p:cNvSpPr/>
          <p:nvPr/>
        </p:nvSpPr>
        <p:spPr>
          <a:xfrm>
            <a:off x="2045994" y="1579699"/>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在属性中打开符号系统，选择数量，分级符号</a:t>
            </a:r>
            <a:endParaRPr lang="en-US" altLang="zh-CN"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endParaRPr>
          </a:p>
          <a:p>
            <a:pPr marL="225425" indent="-225425" algn="ctr" fontAlgn="base">
              <a:spcBef>
                <a:spcPct val="0"/>
              </a:spcBef>
              <a:spcAft>
                <a:spcPct val="0"/>
              </a:spcAft>
            </a:pPr>
            <a:r>
              <a:rPr lang="zh-CN" altLang="en-US"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字段中选择要分类的值，选择类别，输入范围</a:t>
            </a:r>
          </a:p>
        </p:txBody>
      </p:sp>
      <p:pic>
        <p:nvPicPr>
          <p:cNvPr id="6" name="图片 5">
            <a:extLst>
              <a:ext uri="{FF2B5EF4-FFF2-40B4-BE49-F238E27FC236}">
                <a16:creationId xmlns:a16="http://schemas.microsoft.com/office/drawing/2014/main" id="{9E358E1A-BDD9-4F8D-958D-9A8884DE8C95}"/>
              </a:ext>
            </a:extLst>
          </p:cNvPr>
          <p:cNvPicPr>
            <a:picLocks noChangeAspect="1"/>
          </p:cNvPicPr>
          <p:nvPr/>
        </p:nvPicPr>
        <p:blipFill>
          <a:blip r:embed="rId3"/>
          <a:stretch>
            <a:fillRect/>
          </a:stretch>
        </p:blipFill>
        <p:spPr>
          <a:xfrm>
            <a:off x="1508972" y="2445217"/>
            <a:ext cx="4527969" cy="3253311"/>
          </a:xfrm>
          <a:prstGeom prst="rect">
            <a:avLst/>
          </a:prstGeom>
        </p:spPr>
      </p:pic>
      <p:sp>
        <p:nvSpPr>
          <p:cNvPr id="7" name="矩形: 圆角 6">
            <a:extLst>
              <a:ext uri="{FF2B5EF4-FFF2-40B4-BE49-F238E27FC236}">
                <a16:creationId xmlns:a16="http://schemas.microsoft.com/office/drawing/2014/main" id="{E2EF9238-8979-40A5-A420-5203F9DF5E9E}"/>
              </a:ext>
            </a:extLst>
          </p:cNvPr>
          <p:cNvSpPr/>
          <p:nvPr/>
        </p:nvSpPr>
        <p:spPr>
          <a:xfrm>
            <a:off x="7147701" y="1579700"/>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应用生成效果图</a:t>
            </a:r>
          </a:p>
        </p:txBody>
      </p:sp>
      <p:pic>
        <p:nvPicPr>
          <p:cNvPr id="8" name="图片 7">
            <a:extLst>
              <a:ext uri="{FF2B5EF4-FFF2-40B4-BE49-F238E27FC236}">
                <a16:creationId xmlns:a16="http://schemas.microsoft.com/office/drawing/2014/main" id="{E416F599-AD9D-4401-938D-F5613FF1618F}"/>
              </a:ext>
            </a:extLst>
          </p:cNvPr>
          <p:cNvPicPr>
            <a:picLocks noChangeAspect="1"/>
          </p:cNvPicPr>
          <p:nvPr/>
        </p:nvPicPr>
        <p:blipFill>
          <a:blip r:embed="rId4"/>
          <a:stretch>
            <a:fillRect/>
          </a:stretch>
        </p:blipFill>
        <p:spPr>
          <a:xfrm>
            <a:off x="7608749" y="2580841"/>
            <a:ext cx="2516970" cy="2982062"/>
          </a:xfrm>
          <a:prstGeom prst="rect">
            <a:avLst/>
          </a:prstGeom>
        </p:spPr>
      </p:pic>
    </p:spTree>
    <p:extLst>
      <p:ext uri="{BB962C8B-B14F-4D97-AF65-F5344CB8AC3E}">
        <p14:creationId xmlns:p14="http://schemas.microsoft.com/office/powerpoint/2010/main" val="28287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5400BF90-26D1-42E8-8D30-C1EA3F5EEC37}"/>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D3BD535-3456-49E0-99EF-F553B192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FD29778E-5B48-4FD9-9577-1ECA7000906F}"/>
              </a:ext>
            </a:extLst>
          </p:cNvPr>
          <p:cNvSpPr txBox="1"/>
          <p:nvPr/>
        </p:nvSpPr>
        <p:spPr>
          <a:xfrm>
            <a:off x="1778709" y="593127"/>
            <a:ext cx="5175250" cy="460375"/>
          </a:xfrm>
          <a:prstGeom prst="rect">
            <a:avLst/>
          </a:prstGeom>
          <a:noFill/>
        </p:spPr>
        <p:txBody>
          <a:bodyPr wrap="square" rtlCol="0">
            <a:spAutoFit/>
          </a:bodyPr>
          <a:lstStyle/>
          <a:p>
            <a:r>
              <a:rPr lang="en-US" altLang="zh-CN" sz="2400" b="1" dirty="0">
                <a:solidFill>
                  <a:schemeClr val="accent6"/>
                </a:solidFill>
                <a:sym typeface="+mn-ea"/>
              </a:rPr>
              <a:t>3.6   </a:t>
            </a:r>
            <a:r>
              <a:rPr lang="zh-CN" altLang="en-US" sz="2400" b="1" dirty="0">
                <a:solidFill>
                  <a:schemeClr val="accent6"/>
                </a:solidFill>
                <a:sym typeface="+mn-ea"/>
              </a:rPr>
              <a:t>小组作业整合</a:t>
            </a:r>
            <a:endParaRPr lang="zh-CN" altLang="en-US" sz="2400" b="1" dirty="0">
              <a:solidFill>
                <a:schemeClr val="accent6"/>
              </a:solidFill>
            </a:endParaRPr>
          </a:p>
        </p:txBody>
      </p:sp>
      <p:pic>
        <p:nvPicPr>
          <p:cNvPr id="5" name="图片 4">
            <a:extLst>
              <a:ext uri="{FF2B5EF4-FFF2-40B4-BE49-F238E27FC236}">
                <a16:creationId xmlns:a16="http://schemas.microsoft.com/office/drawing/2014/main" id="{AF1C9386-5420-4AE2-8355-F2AD906FD59A}"/>
              </a:ext>
            </a:extLst>
          </p:cNvPr>
          <p:cNvPicPr>
            <a:picLocks noChangeAspect="1"/>
          </p:cNvPicPr>
          <p:nvPr/>
        </p:nvPicPr>
        <p:blipFill>
          <a:blip r:embed="rId3"/>
          <a:stretch>
            <a:fillRect/>
          </a:stretch>
        </p:blipFill>
        <p:spPr>
          <a:xfrm>
            <a:off x="1546095" y="1666979"/>
            <a:ext cx="7714693" cy="4376783"/>
          </a:xfrm>
          <a:prstGeom prst="rect">
            <a:avLst/>
          </a:prstGeom>
        </p:spPr>
      </p:pic>
      <p:sp>
        <p:nvSpPr>
          <p:cNvPr id="6" name="文本框 5">
            <a:extLst>
              <a:ext uri="{FF2B5EF4-FFF2-40B4-BE49-F238E27FC236}">
                <a16:creationId xmlns:a16="http://schemas.microsoft.com/office/drawing/2014/main" id="{92F5C7D7-30F1-4A89-9D9D-5B04DD1F3ADD}"/>
              </a:ext>
            </a:extLst>
          </p:cNvPr>
          <p:cNvSpPr txBox="1"/>
          <p:nvPr/>
        </p:nvSpPr>
        <p:spPr>
          <a:xfrm>
            <a:off x="1879766" y="1104536"/>
            <a:ext cx="7675245" cy="460375"/>
          </a:xfrm>
          <a:prstGeom prst="rect">
            <a:avLst/>
          </a:prstGeom>
          <a:noFill/>
        </p:spPr>
        <p:txBody>
          <a:bodyPr wrap="square" rtlCol="0">
            <a:spAutoFit/>
          </a:bodyPr>
          <a:lstStyle/>
          <a:p>
            <a:pPr algn="ctr"/>
            <a:r>
              <a:rPr lang="zh-CN" altLang="en-US" sz="2400" dirty="0"/>
              <a:t>全国沿海港口货物、集装箱吞吐量柱状图</a:t>
            </a:r>
          </a:p>
        </p:txBody>
      </p:sp>
    </p:spTree>
    <p:extLst>
      <p:ext uri="{BB962C8B-B14F-4D97-AF65-F5344CB8AC3E}">
        <p14:creationId xmlns:p14="http://schemas.microsoft.com/office/powerpoint/2010/main" val="252920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5400BF90-26D1-42E8-8D30-C1EA3F5EEC37}"/>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D3BD535-3456-49E0-99EF-F553B192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FD29778E-5B48-4FD9-9577-1ECA7000906F}"/>
              </a:ext>
            </a:extLst>
          </p:cNvPr>
          <p:cNvSpPr txBox="1"/>
          <p:nvPr/>
        </p:nvSpPr>
        <p:spPr>
          <a:xfrm>
            <a:off x="1778709" y="593127"/>
            <a:ext cx="5175250" cy="460375"/>
          </a:xfrm>
          <a:prstGeom prst="rect">
            <a:avLst/>
          </a:prstGeom>
          <a:noFill/>
        </p:spPr>
        <p:txBody>
          <a:bodyPr wrap="square" rtlCol="0">
            <a:spAutoFit/>
          </a:bodyPr>
          <a:lstStyle/>
          <a:p>
            <a:r>
              <a:rPr lang="en-US" altLang="zh-CN" sz="2400" b="1" dirty="0">
                <a:solidFill>
                  <a:schemeClr val="accent6"/>
                </a:solidFill>
                <a:sym typeface="+mn-ea"/>
              </a:rPr>
              <a:t>3.6   </a:t>
            </a:r>
            <a:r>
              <a:rPr lang="zh-CN" altLang="en-US" sz="2400" b="1" dirty="0">
                <a:solidFill>
                  <a:schemeClr val="accent6"/>
                </a:solidFill>
                <a:sym typeface="+mn-ea"/>
              </a:rPr>
              <a:t>小组作业整合</a:t>
            </a:r>
            <a:endParaRPr lang="zh-CN" altLang="en-US" sz="2400" b="1" dirty="0">
              <a:solidFill>
                <a:schemeClr val="accent6"/>
              </a:solidFill>
            </a:endParaRPr>
          </a:p>
        </p:txBody>
      </p:sp>
      <p:sp>
        <p:nvSpPr>
          <p:cNvPr id="6" name="文本框 5">
            <a:extLst>
              <a:ext uri="{FF2B5EF4-FFF2-40B4-BE49-F238E27FC236}">
                <a16:creationId xmlns:a16="http://schemas.microsoft.com/office/drawing/2014/main" id="{92F5C7D7-30F1-4A89-9D9D-5B04DD1F3ADD}"/>
              </a:ext>
            </a:extLst>
          </p:cNvPr>
          <p:cNvSpPr txBox="1"/>
          <p:nvPr/>
        </p:nvSpPr>
        <p:spPr>
          <a:xfrm>
            <a:off x="1523590" y="1733565"/>
            <a:ext cx="2322450" cy="307777"/>
          </a:xfrm>
          <a:prstGeom prst="rect">
            <a:avLst/>
          </a:prstGeom>
          <a:noFill/>
        </p:spPr>
        <p:txBody>
          <a:bodyPr wrap="square" rtlCol="0">
            <a:spAutoFit/>
          </a:bodyPr>
          <a:lstStyle/>
          <a:p>
            <a:r>
              <a:rPr lang="zh-CN" altLang="en-US" sz="1400" b="1" dirty="0"/>
              <a:t>集装箱货物吞吐量等级图</a:t>
            </a:r>
          </a:p>
        </p:txBody>
      </p:sp>
      <p:sp>
        <p:nvSpPr>
          <p:cNvPr id="9" name="文本框 8">
            <a:extLst>
              <a:ext uri="{FF2B5EF4-FFF2-40B4-BE49-F238E27FC236}">
                <a16:creationId xmlns:a16="http://schemas.microsoft.com/office/drawing/2014/main" id="{18A73318-F7DD-4303-B940-55CF23B987E6}"/>
              </a:ext>
            </a:extLst>
          </p:cNvPr>
          <p:cNvSpPr txBox="1"/>
          <p:nvPr/>
        </p:nvSpPr>
        <p:spPr>
          <a:xfrm>
            <a:off x="5168339" y="1741921"/>
            <a:ext cx="2322450" cy="307777"/>
          </a:xfrm>
          <a:prstGeom prst="rect">
            <a:avLst/>
          </a:prstGeom>
          <a:noFill/>
        </p:spPr>
        <p:txBody>
          <a:bodyPr wrap="square" rtlCol="0">
            <a:spAutoFit/>
          </a:bodyPr>
          <a:lstStyle/>
          <a:p>
            <a:r>
              <a:rPr lang="zh-CN" altLang="en-US" sz="1400" b="1" dirty="0"/>
              <a:t>年货物吞吐量等级图</a:t>
            </a:r>
          </a:p>
        </p:txBody>
      </p:sp>
      <p:sp>
        <p:nvSpPr>
          <p:cNvPr id="11" name="文本框 10">
            <a:extLst>
              <a:ext uri="{FF2B5EF4-FFF2-40B4-BE49-F238E27FC236}">
                <a16:creationId xmlns:a16="http://schemas.microsoft.com/office/drawing/2014/main" id="{EC9B615E-8036-4ACF-AA42-73BD3A06D848}"/>
              </a:ext>
            </a:extLst>
          </p:cNvPr>
          <p:cNvSpPr txBox="1"/>
          <p:nvPr/>
        </p:nvSpPr>
        <p:spPr>
          <a:xfrm>
            <a:off x="8622575" y="1750277"/>
            <a:ext cx="2322450" cy="307777"/>
          </a:xfrm>
          <a:prstGeom prst="rect">
            <a:avLst/>
          </a:prstGeom>
          <a:noFill/>
        </p:spPr>
        <p:txBody>
          <a:bodyPr wrap="square" rtlCol="0">
            <a:spAutoFit/>
          </a:bodyPr>
          <a:lstStyle/>
          <a:p>
            <a:r>
              <a:rPr lang="zh-CN" altLang="en-US" sz="1400" b="1" dirty="0"/>
              <a:t>外贸货物吞吐量等级图</a:t>
            </a:r>
          </a:p>
        </p:txBody>
      </p:sp>
      <p:pic>
        <p:nvPicPr>
          <p:cNvPr id="5" name="图片 4">
            <a:extLst>
              <a:ext uri="{FF2B5EF4-FFF2-40B4-BE49-F238E27FC236}">
                <a16:creationId xmlns:a16="http://schemas.microsoft.com/office/drawing/2014/main" id="{37E76B3E-79EE-4ACA-9CFB-35ED4336D4D3}"/>
              </a:ext>
            </a:extLst>
          </p:cNvPr>
          <p:cNvPicPr>
            <a:picLocks noChangeAspect="1"/>
          </p:cNvPicPr>
          <p:nvPr/>
        </p:nvPicPr>
        <p:blipFill>
          <a:blip r:embed="rId3"/>
          <a:stretch>
            <a:fillRect/>
          </a:stretch>
        </p:blipFill>
        <p:spPr>
          <a:xfrm>
            <a:off x="1051597" y="2158962"/>
            <a:ext cx="2687023" cy="3607204"/>
          </a:xfrm>
          <a:prstGeom prst="rect">
            <a:avLst/>
          </a:prstGeom>
        </p:spPr>
      </p:pic>
      <p:pic>
        <p:nvPicPr>
          <p:cNvPr id="10" name="图片 9">
            <a:extLst>
              <a:ext uri="{FF2B5EF4-FFF2-40B4-BE49-F238E27FC236}">
                <a16:creationId xmlns:a16="http://schemas.microsoft.com/office/drawing/2014/main" id="{B3E6A541-81B1-4385-A676-D0BBDE5AA552}"/>
              </a:ext>
            </a:extLst>
          </p:cNvPr>
          <p:cNvPicPr>
            <a:picLocks noChangeAspect="1"/>
          </p:cNvPicPr>
          <p:nvPr/>
        </p:nvPicPr>
        <p:blipFill>
          <a:blip r:embed="rId4"/>
          <a:stretch>
            <a:fillRect/>
          </a:stretch>
        </p:blipFill>
        <p:spPr>
          <a:xfrm>
            <a:off x="4801839" y="2158962"/>
            <a:ext cx="2770814" cy="3607204"/>
          </a:xfrm>
          <a:prstGeom prst="rect">
            <a:avLst/>
          </a:prstGeom>
        </p:spPr>
      </p:pic>
      <p:pic>
        <p:nvPicPr>
          <p:cNvPr id="13" name="图片 12">
            <a:extLst>
              <a:ext uri="{FF2B5EF4-FFF2-40B4-BE49-F238E27FC236}">
                <a16:creationId xmlns:a16="http://schemas.microsoft.com/office/drawing/2014/main" id="{02A58ABD-3C27-4079-A647-5B16FC896EB3}"/>
              </a:ext>
            </a:extLst>
          </p:cNvPr>
          <p:cNvPicPr>
            <a:picLocks noChangeAspect="1"/>
          </p:cNvPicPr>
          <p:nvPr/>
        </p:nvPicPr>
        <p:blipFill>
          <a:blip r:embed="rId5"/>
          <a:stretch>
            <a:fillRect/>
          </a:stretch>
        </p:blipFill>
        <p:spPr>
          <a:xfrm>
            <a:off x="8240318" y="2158963"/>
            <a:ext cx="3087670" cy="3607204"/>
          </a:xfrm>
          <a:prstGeom prst="rect">
            <a:avLst/>
          </a:prstGeom>
        </p:spPr>
      </p:pic>
    </p:spTree>
    <p:extLst>
      <p:ext uri="{BB962C8B-B14F-4D97-AF65-F5344CB8AC3E}">
        <p14:creationId xmlns:p14="http://schemas.microsoft.com/office/powerpoint/2010/main" val="366676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3">
            <a:extLst>
              <a:ext uri="{FF2B5EF4-FFF2-40B4-BE49-F238E27FC236}">
                <a16:creationId xmlns:a16="http://schemas.microsoft.com/office/drawing/2014/main" id="{6B695856-2D35-49C9-B0B5-DFD1C15D9C20}"/>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11B4AD0A-EC4E-4E95-AB45-D685A8951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04450516-48A7-49FF-A890-E9B7A0DAD931}"/>
              </a:ext>
            </a:extLst>
          </p:cNvPr>
          <p:cNvSpPr txBox="1"/>
          <p:nvPr/>
        </p:nvSpPr>
        <p:spPr>
          <a:xfrm>
            <a:off x="1689932" y="742884"/>
            <a:ext cx="5175250" cy="460375"/>
          </a:xfrm>
          <a:prstGeom prst="rect">
            <a:avLst/>
          </a:prstGeom>
          <a:noFill/>
        </p:spPr>
        <p:txBody>
          <a:bodyPr wrap="square" rtlCol="0">
            <a:spAutoFit/>
          </a:bodyPr>
          <a:lstStyle/>
          <a:p>
            <a:r>
              <a:rPr lang="en-US" altLang="zh-CN" sz="2400" b="1" dirty="0">
                <a:solidFill>
                  <a:schemeClr val="accent6"/>
                </a:solidFill>
                <a:sym typeface="+mn-ea"/>
              </a:rPr>
              <a:t>3.7</a:t>
            </a:r>
            <a:r>
              <a:rPr lang="zh-CN" altLang="en-US" sz="2400" b="1" dirty="0">
                <a:solidFill>
                  <a:schemeClr val="accent6"/>
                </a:solidFill>
                <a:sym typeface="+mn-ea"/>
              </a:rPr>
              <a:t>选择数据制作图表</a:t>
            </a:r>
            <a:endParaRPr lang="zh-CN" altLang="en-US" sz="2400" b="1" dirty="0">
              <a:solidFill>
                <a:schemeClr val="accent6"/>
              </a:solidFill>
            </a:endParaRPr>
          </a:p>
        </p:txBody>
      </p:sp>
      <p:pic>
        <p:nvPicPr>
          <p:cNvPr id="12" name="图片 11">
            <a:extLst>
              <a:ext uri="{FF2B5EF4-FFF2-40B4-BE49-F238E27FC236}">
                <a16:creationId xmlns:a16="http://schemas.microsoft.com/office/drawing/2014/main" id="{D02087F9-E861-486E-8749-0B108357B65D}"/>
              </a:ext>
            </a:extLst>
          </p:cNvPr>
          <p:cNvPicPr>
            <a:picLocks noChangeAspect="1"/>
          </p:cNvPicPr>
          <p:nvPr/>
        </p:nvPicPr>
        <p:blipFill>
          <a:blip r:embed="rId3"/>
          <a:stretch>
            <a:fillRect/>
          </a:stretch>
        </p:blipFill>
        <p:spPr>
          <a:xfrm>
            <a:off x="387210" y="2323651"/>
            <a:ext cx="7780694" cy="967824"/>
          </a:xfrm>
          <a:prstGeom prst="rect">
            <a:avLst/>
          </a:prstGeom>
        </p:spPr>
      </p:pic>
      <p:sp>
        <p:nvSpPr>
          <p:cNvPr id="13" name="矩形: 圆角 12">
            <a:extLst>
              <a:ext uri="{FF2B5EF4-FFF2-40B4-BE49-F238E27FC236}">
                <a16:creationId xmlns:a16="http://schemas.microsoft.com/office/drawing/2014/main" id="{3328EA1A-0AEC-42A2-A28F-FD81CBF328DB}"/>
              </a:ext>
            </a:extLst>
          </p:cNvPr>
          <p:cNvSpPr/>
          <p:nvPr/>
        </p:nvSpPr>
        <p:spPr>
          <a:xfrm>
            <a:off x="1761103" y="1452744"/>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rPr>
              <a:t>建立</a:t>
            </a:r>
            <a:r>
              <a:rPr lang="en-US" altLang="zh-CN" sz="1100" kern="0" dirty="0" err="1">
                <a:solidFill>
                  <a:schemeClr val="tx1"/>
                </a:solidFill>
                <a:latin typeface="宋体" panose="02010600030101010101" pitchFamily="2" charset="-122"/>
                <a:ea typeface="宋体" panose="02010600030101010101" pitchFamily="2" charset="-122"/>
                <a:cs typeface="Arial" panose="020B0604020202020204" pitchFamily="34" charset="0"/>
                <a:sym typeface="+mn-lt"/>
              </a:rPr>
              <a:t>excle</a:t>
            </a:r>
            <a:r>
              <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rPr>
              <a:t>数据表，查找数据，统计</a:t>
            </a:r>
            <a:endParaRPr lang="en-US" altLang="zh-CN"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endParaRPr>
          </a:p>
          <a:p>
            <a:pPr marL="225425" indent="-225425" algn="ctr" fontAlgn="base">
              <a:spcBef>
                <a:spcPct val="0"/>
              </a:spcBef>
              <a:spcAft>
                <a:spcPct val="0"/>
              </a:spcAft>
            </a:pPr>
            <a:r>
              <a:rPr lang="zh-CN" altLang="zh-CN" sz="1100" dirty="0">
                <a:solidFill>
                  <a:schemeClr val="tx1"/>
                </a:solidFill>
                <a:latin typeface="宋体" panose="02010600030101010101" pitchFamily="2" charset="-122"/>
                <a:ea typeface="宋体" panose="02010600030101010101" pitchFamily="2" charset="-122"/>
              </a:rPr>
              <a:t>年外贸货物吞吐量在</a:t>
            </a:r>
            <a:r>
              <a:rPr lang="en-US" altLang="zh-CN" sz="1100" dirty="0">
                <a:solidFill>
                  <a:schemeClr val="tx1"/>
                </a:solidFill>
                <a:latin typeface="宋体" panose="02010600030101010101" pitchFamily="2" charset="-122"/>
                <a:ea typeface="宋体" panose="02010600030101010101" pitchFamily="2" charset="-122"/>
              </a:rPr>
              <a:t>3</a:t>
            </a:r>
            <a:r>
              <a:rPr lang="zh-CN" altLang="zh-CN" sz="1100" dirty="0">
                <a:solidFill>
                  <a:schemeClr val="tx1"/>
                </a:solidFill>
                <a:latin typeface="宋体" panose="02010600030101010101" pitchFamily="2" charset="-122"/>
                <a:ea typeface="宋体" panose="02010600030101010101" pitchFamily="2" charset="-122"/>
              </a:rPr>
              <a:t>亿吨以上港口（</a:t>
            </a:r>
            <a:r>
              <a:rPr lang="en-US" altLang="zh-CN" sz="1100" dirty="0">
                <a:solidFill>
                  <a:schemeClr val="tx1"/>
                </a:solidFill>
                <a:latin typeface="宋体" panose="02010600030101010101" pitchFamily="2" charset="-122"/>
                <a:ea typeface="宋体" panose="02010600030101010101" pitchFamily="2" charset="-122"/>
              </a:rPr>
              <a:t>4</a:t>
            </a:r>
            <a:r>
              <a:rPr lang="zh-CN" altLang="zh-CN" sz="1100" dirty="0">
                <a:solidFill>
                  <a:schemeClr val="tx1"/>
                </a:solidFill>
                <a:latin typeface="宋体" panose="02010600030101010101" pitchFamily="2" charset="-122"/>
                <a:ea typeface="宋体" panose="02010600030101010101" pitchFamily="2" charset="-122"/>
              </a:rPr>
              <a:t>个），</a:t>
            </a:r>
            <a:endParaRPr lang="en-US" altLang="zh-CN" sz="1100" dirty="0">
              <a:solidFill>
                <a:schemeClr val="tx1"/>
              </a:solidFill>
              <a:latin typeface="宋体" panose="02010600030101010101" pitchFamily="2" charset="-122"/>
              <a:ea typeface="宋体" panose="02010600030101010101" pitchFamily="2" charset="-122"/>
            </a:endParaRPr>
          </a:p>
          <a:p>
            <a:pPr marL="225425" indent="-225425" algn="ctr" fontAlgn="base">
              <a:spcBef>
                <a:spcPct val="0"/>
              </a:spcBef>
              <a:spcAft>
                <a:spcPct val="0"/>
              </a:spcAft>
            </a:pPr>
            <a:r>
              <a:rPr lang="en-US" altLang="zh-CN" sz="1100" dirty="0">
                <a:solidFill>
                  <a:schemeClr val="tx1"/>
                </a:solidFill>
                <a:latin typeface="宋体" panose="02010600030101010101" pitchFamily="2" charset="-122"/>
                <a:ea typeface="宋体" panose="02010600030101010101" pitchFamily="2" charset="-122"/>
              </a:rPr>
              <a:t>1</a:t>
            </a:r>
            <a:r>
              <a:rPr lang="zh-CN" altLang="zh-CN" sz="1100" dirty="0">
                <a:solidFill>
                  <a:schemeClr val="tx1"/>
                </a:solidFill>
                <a:latin typeface="宋体" panose="02010600030101010101" pitchFamily="2" charset="-122"/>
                <a:ea typeface="宋体" panose="02010600030101010101" pitchFamily="2" charset="-122"/>
              </a:rPr>
              <a:t>月份至</a:t>
            </a:r>
            <a:r>
              <a:rPr lang="en-US" altLang="zh-CN" sz="1100" dirty="0">
                <a:solidFill>
                  <a:schemeClr val="tx1"/>
                </a:solidFill>
                <a:latin typeface="宋体" panose="02010600030101010101" pitchFamily="2" charset="-122"/>
                <a:ea typeface="宋体" panose="02010600030101010101" pitchFamily="2" charset="-122"/>
              </a:rPr>
              <a:t>12</a:t>
            </a:r>
            <a:r>
              <a:rPr lang="zh-CN" altLang="zh-CN" sz="1100" dirty="0">
                <a:solidFill>
                  <a:schemeClr val="tx1"/>
                </a:solidFill>
                <a:latin typeface="宋体" panose="02010600030101010101" pitchFamily="2" charset="-122"/>
                <a:ea typeface="宋体" panose="02010600030101010101" pitchFamily="2" charset="-122"/>
              </a:rPr>
              <a:t>月份的月外贸货物吞吐量</a:t>
            </a:r>
            <a:endPar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endParaRPr>
          </a:p>
        </p:txBody>
      </p:sp>
      <p:sp>
        <p:nvSpPr>
          <p:cNvPr id="14" name="矩形: 圆角 13">
            <a:extLst>
              <a:ext uri="{FF2B5EF4-FFF2-40B4-BE49-F238E27FC236}">
                <a16:creationId xmlns:a16="http://schemas.microsoft.com/office/drawing/2014/main" id="{D04629D0-0B27-4570-A6BF-2FA19BE2D8B9}"/>
              </a:ext>
            </a:extLst>
          </p:cNvPr>
          <p:cNvSpPr/>
          <p:nvPr/>
        </p:nvSpPr>
        <p:spPr>
          <a:xfrm>
            <a:off x="1761103" y="4340195"/>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在工具栏插入选择折线图</a:t>
            </a:r>
          </a:p>
        </p:txBody>
      </p:sp>
      <p:graphicFrame>
        <p:nvGraphicFramePr>
          <p:cNvPr id="15" name="图表 14">
            <a:extLst>
              <a:ext uri="{FF2B5EF4-FFF2-40B4-BE49-F238E27FC236}">
                <a16:creationId xmlns:a16="http://schemas.microsoft.com/office/drawing/2014/main" id="{F100657F-D996-4E2F-AEA8-091F5DADA7E6}"/>
              </a:ext>
            </a:extLst>
          </p:cNvPr>
          <p:cNvGraphicFramePr>
            <a:graphicFrameLocks/>
          </p:cNvGraphicFramePr>
          <p:nvPr>
            <p:extLst>
              <p:ext uri="{D42A27DB-BD31-4B8C-83A1-F6EECF244321}">
                <p14:modId xmlns:p14="http://schemas.microsoft.com/office/powerpoint/2010/main" val="2694992836"/>
              </p:ext>
            </p:extLst>
          </p:nvPr>
        </p:nvGraphicFramePr>
        <p:xfrm>
          <a:off x="5709821" y="3429000"/>
          <a:ext cx="4572000" cy="27584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49261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DA9A484B-09F9-4FD6-91D7-1BD2410FBF63}"/>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4FA0356-926F-4FAC-9160-D221FDAAE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EF7EE8F4-BB38-4846-8C11-91B7EC103104}"/>
              </a:ext>
            </a:extLst>
          </p:cNvPr>
          <p:cNvSpPr txBox="1"/>
          <p:nvPr/>
        </p:nvSpPr>
        <p:spPr>
          <a:xfrm>
            <a:off x="1689932" y="742884"/>
            <a:ext cx="5175250" cy="460375"/>
          </a:xfrm>
          <a:prstGeom prst="rect">
            <a:avLst/>
          </a:prstGeom>
          <a:noFill/>
        </p:spPr>
        <p:txBody>
          <a:bodyPr wrap="square" rtlCol="0">
            <a:spAutoFit/>
          </a:bodyPr>
          <a:lstStyle/>
          <a:p>
            <a:r>
              <a:rPr lang="en-US" altLang="zh-CN" sz="2400" b="1" dirty="0">
                <a:solidFill>
                  <a:schemeClr val="accent6"/>
                </a:solidFill>
                <a:sym typeface="+mn-ea"/>
              </a:rPr>
              <a:t>3.8</a:t>
            </a:r>
            <a:r>
              <a:rPr lang="zh-CN" altLang="en-US" sz="2400" b="1" dirty="0">
                <a:solidFill>
                  <a:schemeClr val="accent6"/>
                </a:solidFill>
                <a:sym typeface="+mn-ea"/>
              </a:rPr>
              <a:t>年外贸吞吐量数据分析</a:t>
            </a:r>
            <a:endParaRPr lang="zh-CN" altLang="en-US" sz="2400" b="1" dirty="0">
              <a:solidFill>
                <a:schemeClr val="accent6"/>
              </a:solidFill>
            </a:endParaRPr>
          </a:p>
        </p:txBody>
      </p:sp>
      <p:sp>
        <p:nvSpPr>
          <p:cNvPr id="6" name="文本框 5">
            <a:extLst>
              <a:ext uri="{FF2B5EF4-FFF2-40B4-BE49-F238E27FC236}">
                <a16:creationId xmlns:a16="http://schemas.microsoft.com/office/drawing/2014/main" id="{CAE2EE05-0022-4B40-8D8C-26460688E375}"/>
              </a:ext>
            </a:extLst>
          </p:cNvPr>
          <p:cNvSpPr txBox="1"/>
          <p:nvPr/>
        </p:nvSpPr>
        <p:spPr>
          <a:xfrm>
            <a:off x="682226" y="1615943"/>
            <a:ext cx="10709429" cy="3970318"/>
          </a:xfrm>
          <a:prstGeom prst="rect">
            <a:avLst/>
          </a:prstGeom>
          <a:noFill/>
        </p:spPr>
        <p:txBody>
          <a:bodyPr wrap="square" rtlCol="0">
            <a:spAutoFit/>
          </a:bodyPr>
          <a:lstStyle/>
          <a:p>
            <a:r>
              <a:rPr lang="zh-CN" altLang="en-US" dirty="0"/>
              <a:t>      港口作为交通运输行业的重要组成部分，在国民经济的持续稳定发展中发挥着重要的作用。</a:t>
            </a:r>
            <a:r>
              <a:rPr lang="en-US" altLang="zh-CN" dirty="0"/>
              <a:t>2019</a:t>
            </a:r>
            <a:r>
              <a:rPr lang="zh-CN" altLang="en-US" dirty="0"/>
              <a:t>年我国规模以上港口，外贸吞吐量达</a:t>
            </a:r>
            <a:r>
              <a:rPr lang="en-US" altLang="zh-CN" dirty="0"/>
              <a:t>3</a:t>
            </a:r>
            <a:r>
              <a:rPr lang="zh-CN" altLang="en-US" dirty="0"/>
              <a:t>亿吨以上港口有四个：青岛港、日照港、上海港、宁波港。</a:t>
            </a:r>
          </a:p>
          <a:p>
            <a:r>
              <a:rPr lang="zh-CN" altLang="en-US" dirty="0"/>
              <a:t>      同比去年</a:t>
            </a:r>
            <a:r>
              <a:rPr lang="en-US" altLang="zh-CN" dirty="0"/>
              <a:t>12</a:t>
            </a:r>
            <a:r>
              <a:rPr lang="zh-CN" altLang="en-US" dirty="0"/>
              <a:t>个月来看，自一月开始外贸吞吐量总体呈平稳态势，二月份外贸吞吐量同比一月份下降较快，从三月到十一月外贸吞吐量基本持平，在十二月份外贸吞吐量有所下滑。其中从数据来看青岛港数据总体位于我国外贸吞吐量榜首每月吞吐量平均可达</a:t>
            </a:r>
            <a:r>
              <a:rPr lang="en-US" altLang="zh-CN" dirty="0"/>
              <a:t>3500</a:t>
            </a:r>
            <a:r>
              <a:rPr lang="zh-CN" altLang="en-US" dirty="0"/>
              <a:t>万吨。而日照港与其他港口相比吞吐量一直相对较低。上海港在三月吞外贸吐量超过其他港口。季度来看我国规模港口，一、四季度吞吐量波动比较大，</a:t>
            </a:r>
            <a:endParaRPr lang="en-US" altLang="zh-CN" dirty="0"/>
          </a:p>
          <a:p>
            <a:r>
              <a:rPr lang="zh-CN" altLang="en-US" dirty="0"/>
              <a:t>而二三季度波动量较小企且总体外贸吞吐量呈小幅度上升趋势。</a:t>
            </a:r>
            <a:endParaRPr lang="en-US" altLang="zh-CN" dirty="0"/>
          </a:p>
          <a:p>
            <a:r>
              <a:rPr lang="en-US" altLang="zh-CN" dirty="0"/>
              <a:t>      </a:t>
            </a:r>
            <a:r>
              <a:rPr lang="zh-CN" altLang="en-US" dirty="0"/>
              <a:t>由区域位置来看我国外贸吞吐量三亿吨以上港口，集中在环渤海地区和长江三角洲地区，其中山东港和日照港地理距离较近，导致日照港外贸吞吐量，被青岛港吸纳一部分。上海港和宁波港虽地理距离也相近但长江三角洲地区港口数量密度分布不集中，不如环渤海地区港口分布密度大，数量多，所以上海港和宁波港在外贸吞吐量上总体较为接近。</a:t>
            </a:r>
            <a:endParaRPr lang="en-US" altLang="zh-CN" dirty="0"/>
          </a:p>
          <a:p>
            <a:r>
              <a:rPr lang="en-US" altLang="zh-CN" dirty="0"/>
              <a:t>      </a:t>
            </a:r>
            <a:r>
              <a:rPr lang="zh-CN" altLang="en-US" dirty="0"/>
              <a:t>总体来看，我国</a:t>
            </a:r>
            <a:r>
              <a:rPr lang="en-US" altLang="zh-CN" dirty="0"/>
              <a:t>19</a:t>
            </a:r>
            <a:r>
              <a:rPr lang="zh-CN" altLang="en-US" dirty="0"/>
              <a:t>年规模以上港口吞吐量总体呈持平趋势，四、五、六月为外贸吞吐量旺季，二月和十二月为淡季，长江洲三角地区外贸吞吐量最为活跃，而青岛港全国外贸吞吐量体量最大，可以看出我国航运业发展还是呈向好趋势。</a:t>
            </a:r>
          </a:p>
        </p:txBody>
      </p:sp>
    </p:spTree>
    <p:extLst>
      <p:ext uri="{BB962C8B-B14F-4D97-AF65-F5344CB8AC3E}">
        <p14:creationId xmlns:p14="http://schemas.microsoft.com/office/powerpoint/2010/main" val="900781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5941E750-D6DC-4A4E-A36C-419B851653DF}"/>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sp>
        <p:nvSpPr>
          <p:cNvPr id="3" name="对角圆角矩形 3">
            <a:extLst>
              <a:ext uri="{FF2B5EF4-FFF2-40B4-BE49-F238E27FC236}">
                <a16:creationId xmlns:a16="http://schemas.microsoft.com/office/drawing/2014/main" id="{5EAC22DF-36A4-4F7A-8330-429C80ADBC46}"/>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4" name="图片 3" descr="A000220150318F63PPIC">
            <a:extLst>
              <a:ext uri="{FF2B5EF4-FFF2-40B4-BE49-F238E27FC236}">
                <a16:creationId xmlns:a16="http://schemas.microsoft.com/office/drawing/2014/main" id="{CA423AEF-3ABB-4C4C-A0A3-382B3DFC7578}"/>
              </a:ext>
            </a:extLst>
          </p:cNvPr>
          <p:cNvPicPr>
            <a:picLocks noChangeAspect="1"/>
          </p:cNvPicPr>
          <p:nvPr/>
        </p:nvPicPr>
        <p:blipFill>
          <a:blip r:embed="rId2"/>
          <a:stretch>
            <a:fillRect/>
          </a:stretch>
        </p:blipFill>
        <p:spPr>
          <a:xfrm>
            <a:off x="1407795" y="2154555"/>
            <a:ext cx="1883410" cy="2548890"/>
          </a:xfrm>
          <a:prstGeom prst="rect">
            <a:avLst/>
          </a:prstGeom>
        </p:spPr>
      </p:pic>
      <p:sp>
        <p:nvSpPr>
          <p:cNvPr id="5" name="文本框 4">
            <a:extLst>
              <a:ext uri="{FF2B5EF4-FFF2-40B4-BE49-F238E27FC236}">
                <a16:creationId xmlns:a16="http://schemas.microsoft.com/office/drawing/2014/main" id="{12581B64-DC0B-49B0-8064-301B9A30D66A}"/>
              </a:ext>
            </a:extLst>
          </p:cNvPr>
          <p:cNvSpPr txBox="1"/>
          <p:nvPr/>
        </p:nvSpPr>
        <p:spPr>
          <a:xfrm>
            <a:off x="5026025" y="3093720"/>
            <a:ext cx="5918200" cy="2308324"/>
          </a:xfrm>
          <a:prstGeom prst="rect">
            <a:avLst/>
          </a:prstGeom>
          <a:noFill/>
        </p:spPr>
        <p:txBody>
          <a:bodyPr wrap="square" rtlCol="0">
            <a:spAutoFit/>
          </a:bodyPr>
          <a:lstStyle/>
          <a:p>
            <a:pPr algn="ct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案例四</a:t>
            </a:r>
            <a:r>
              <a:rPr kumimoji="0" lang="en-US" altLang="zh-CN"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a:t>
            </a:r>
            <a:r>
              <a:rPr kumimoji="0" lang="en-US" altLang="zh-CN" sz="3600" b="1" i="0" u="none" strike="noStrike" kern="1200" cap="none" spc="0" normalizeH="0" baseline="0" noProof="0" dirty="0" err="1">
                <a:ln>
                  <a:noFill/>
                </a:ln>
                <a:solidFill>
                  <a:srgbClr val="506E94"/>
                </a:solidFill>
                <a:effectLst/>
                <a:uLnTx/>
                <a:uFillTx/>
                <a:latin typeface="Verdana"/>
                <a:ea typeface="微软雅黑" panose="020B0503020204020204" pitchFamily="34" charset="-122"/>
                <a:cs typeface="+mn-cs"/>
              </a:rPr>
              <a:t>Viso</a:t>
            </a:r>
            <a:r>
              <a:rPr lang="zh-CN" altLang="en-US" sz="3600" b="1" dirty="0">
                <a:solidFill>
                  <a:schemeClr val="accent6"/>
                </a:solidFill>
                <a:sym typeface="+mn-ea"/>
              </a:rPr>
              <a:t>模仿绘制</a:t>
            </a:r>
            <a:endParaRPr lang="zh-CN" altLang="en-US" sz="3600" b="1" dirty="0">
              <a:solidFill>
                <a:schemeClr val="accent6"/>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p:txBody>
      </p:sp>
      <p:sp>
        <p:nvSpPr>
          <p:cNvPr id="6" name="对角圆角矩形 2">
            <a:extLst>
              <a:ext uri="{FF2B5EF4-FFF2-40B4-BE49-F238E27FC236}">
                <a16:creationId xmlns:a16="http://schemas.microsoft.com/office/drawing/2014/main" id="{0E6D540A-3E5C-4D46-8E89-7F7350D602CC}"/>
              </a:ext>
            </a:extLst>
          </p:cNvPr>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第四部分</a:t>
            </a:r>
          </a:p>
        </p:txBody>
      </p:sp>
      <p:pic>
        <p:nvPicPr>
          <p:cNvPr id="7" name="图片 6">
            <a:extLst>
              <a:ext uri="{FF2B5EF4-FFF2-40B4-BE49-F238E27FC236}">
                <a16:creationId xmlns:a16="http://schemas.microsoft.com/office/drawing/2014/main" id="{73619BCF-EEA4-48A1-9EAA-4A4E11984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8" name="组合 7">
            <a:extLst>
              <a:ext uri="{FF2B5EF4-FFF2-40B4-BE49-F238E27FC236}">
                <a16:creationId xmlns:a16="http://schemas.microsoft.com/office/drawing/2014/main" id="{0E435756-D61C-433C-977C-FA84A7E4A87C}"/>
              </a:ext>
            </a:extLst>
          </p:cNvPr>
          <p:cNvGrpSpPr/>
          <p:nvPr/>
        </p:nvGrpSpPr>
        <p:grpSpPr>
          <a:xfrm>
            <a:off x="1831975" y="620010"/>
            <a:ext cx="5175250" cy="735965"/>
            <a:chOff x="8345" y="3174"/>
            <a:chExt cx="8150" cy="1159"/>
          </a:xfrm>
        </p:grpSpPr>
        <p:sp>
          <p:nvSpPr>
            <p:cNvPr id="9" name="文本框 4">
              <a:extLst>
                <a:ext uri="{FF2B5EF4-FFF2-40B4-BE49-F238E27FC236}">
                  <a16:creationId xmlns:a16="http://schemas.microsoft.com/office/drawing/2014/main" id="{EBBFDA7F-5589-496E-AE43-784E013A4A58}"/>
                </a:ext>
              </a:extLst>
            </p:cNvPr>
            <p:cNvSpPr txBox="1"/>
            <p:nvPr/>
          </p:nvSpPr>
          <p:spPr>
            <a:xfrm>
              <a:off x="8345" y="3174"/>
              <a:ext cx="815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大连海事大学</a:t>
              </a:r>
            </a:p>
          </p:txBody>
        </p:sp>
        <p:sp>
          <p:nvSpPr>
            <p:cNvPr id="10" name="文本框 5">
              <a:extLst>
                <a:ext uri="{FF2B5EF4-FFF2-40B4-BE49-F238E27FC236}">
                  <a16:creationId xmlns:a16="http://schemas.microsoft.com/office/drawing/2014/main" id="{56CF2F91-28A6-443B-89EC-2EAE9215B9AD}"/>
                </a:ext>
              </a:extLst>
            </p:cNvPr>
            <p:cNvSpPr txBox="1"/>
            <p:nvPr/>
          </p:nvSpPr>
          <p:spPr>
            <a:xfrm>
              <a:off x="8345" y="3899"/>
              <a:ext cx="8150"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6E94"/>
                  </a:solidFill>
                  <a:effectLst/>
                  <a:uLnTx/>
                  <a:uFillTx/>
                  <a:latin typeface="Verdana"/>
                  <a:ea typeface="+mn-ea"/>
                  <a:cs typeface="+mn-cs"/>
                </a:rPr>
                <a:t>DALIAN MAIRITIME UNIVERSITY</a:t>
              </a:r>
              <a:endParaRPr kumimoji="0" sz="1200" b="0" i="0" u="none" strike="noStrike" kern="1200" cap="none" spc="0" normalizeH="0" baseline="0" noProof="0" dirty="0">
                <a:ln>
                  <a:noFill/>
                </a:ln>
                <a:solidFill>
                  <a:srgbClr val="506E94"/>
                </a:solidFill>
                <a:effectLst/>
                <a:uLnTx/>
                <a:uFillTx/>
                <a:latin typeface="Verdana"/>
                <a:ea typeface="+mn-ea"/>
                <a:cs typeface="+mn-cs"/>
              </a:endParaRPr>
            </a:p>
          </p:txBody>
        </p:sp>
      </p:grpSp>
    </p:spTree>
    <p:extLst>
      <p:ext uri="{BB962C8B-B14F-4D97-AF65-F5344CB8AC3E}">
        <p14:creationId xmlns:p14="http://schemas.microsoft.com/office/powerpoint/2010/main" val="2153116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5533C14-5296-4D48-9ABB-F59538CE20D6}"/>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0011C5C6-8353-41E9-A00E-DE445CD7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A10D8A34-6CD8-4A0A-8D0D-9BF07F9E7959}"/>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4.1</a:t>
            </a:r>
            <a:r>
              <a:rPr lang="zh-CN" altLang="en-US" sz="2400" b="1" dirty="0">
                <a:solidFill>
                  <a:schemeClr val="accent6"/>
                </a:solidFill>
                <a:sym typeface="+mn-ea"/>
              </a:rPr>
              <a:t>百度地球和</a:t>
            </a:r>
            <a:r>
              <a:rPr lang="en-US" altLang="zh-CN" sz="2400" b="1" dirty="0">
                <a:solidFill>
                  <a:schemeClr val="accent6"/>
                </a:solidFill>
                <a:sym typeface="+mn-ea"/>
              </a:rPr>
              <a:t>Google Earth</a:t>
            </a:r>
            <a:r>
              <a:rPr lang="zh-CN" altLang="en-US" sz="2400" b="1" dirty="0">
                <a:solidFill>
                  <a:schemeClr val="accent6"/>
                </a:solidFill>
                <a:sym typeface="+mn-ea"/>
              </a:rPr>
              <a:t>分析</a:t>
            </a:r>
            <a:endParaRPr lang="zh-CN" altLang="en-US" sz="2400" b="1" dirty="0">
              <a:solidFill>
                <a:schemeClr val="accent6"/>
              </a:solidFill>
            </a:endParaRPr>
          </a:p>
        </p:txBody>
      </p:sp>
      <p:sp>
        <p:nvSpPr>
          <p:cNvPr id="7" name="矩形: 圆角 6">
            <a:extLst>
              <a:ext uri="{FF2B5EF4-FFF2-40B4-BE49-F238E27FC236}">
                <a16:creationId xmlns:a16="http://schemas.microsoft.com/office/drawing/2014/main" id="{FDD9D599-1820-41DA-A828-4F497061827C}"/>
              </a:ext>
            </a:extLst>
          </p:cNvPr>
          <p:cNvSpPr/>
          <p:nvPr/>
        </p:nvSpPr>
        <p:spPr>
          <a:xfrm>
            <a:off x="1451190" y="1713048"/>
            <a:ext cx="2552639" cy="543385"/>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3200" b="1"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相同点</a:t>
            </a:r>
          </a:p>
        </p:txBody>
      </p:sp>
      <p:sp>
        <p:nvSpPr>
          <p:cNvPr id="8" name="文本框 7">
            <a:extLst>
              <a:ext uri="{FF2B5EF4-FFF2-40B4-BE49-F238E27FC236}">
                <a16:creationId xmlns:a16="http://schemas.microsoft.com/office/drawing/2014/main" id="{CD7213B8-B99E-45BA-8695-0159F9A08B37}"/>
              </a:ext>
            </a:extLst>
          </p:cNvPr>
          <p:cNvSpPr txBox="1"/>
          <p:nvPr/>
        </p:nvSpPr>
        <p:spPr>
          <a:xfrm>
            <a:off x="1136342" y="2484236"/>
            <a:ext cx="9277165" cy="1938992"/>
          </a:xfrm>
          <a:prstGeom prst="rect">
            <a:avLst/>
          </a:prstGeom>
          <a:noFill/>
        </p:spPr>
        <p:txBody>
          <a:bodyPr wrap="square" rtlCol="0">
            <a:spAutoFit/>
          </a:bodyPr>
          <a:lstStyle/>
          <a:p>
            <a:r>
              <a:rPr lang="zh-CN" altLang="en-US" sz="2400" dirty="0"/>
              <a:t>（</a:t>
            </a:r>
            <a:r>
              <a:rPr lang="en-US" altLang="zh-CN" sz="2400" dirty="0"/>
              <a:t>1</a:t>
            </a:r>
            <a:r>
              <a:rPr lang="zh-CN" altLang="en-US" sz="2400" dirty="0"/>
              <a:t>）都提供电子地图搜索服务</a:t>
            </a:r>
            <a:endParaRPr lang="en-US" altLang="zh-CN" sz="2400" dirty="0"/>
          </a:p>
          <a:p>
            <a:r>
              <a:rPr lang="zh-CN" altLang="en-US" sz="2400" dirty="0"/>
              <a:t>（</a:t>
            </a:r>
            <a:r>
              <a:rPr lang="en-US" altLang="zh-CN" sz="2400" dirty="0"/>
              <a:t>2</a:t>
            </a:r>
            <a:r>
              <a:rPr lang="zh-CN" altLang="en-US" sz="2400" dirty="0"/>
              <a:t>）可以通过鼠标滑轮对地图比例尺进行放缩</a:t>
            </a:r>
            <a:endParaRPr lang="en-US" altLang="zh-CN" sz="2400" dirty="0"/>
          </a:p>
          <a:p>
            <a:r>
              <a:rPr lang="zh-CN" altLang="en-US" sz="2400" dirty="0"/>
              <a:t>（</a:t>
            </a:r>
            <a:r>
              <a:rPr lang="en-US" altLang="zh-CN" sz="2400" dirty="0"/>
              <a:t>3</a:t>
            </a:r>
            <a:r>
              <a:rPr lang="zh-CN" altLang="en-US" sz="2400" dirty="0"/>
              <a:t>）都显示阳光在地面移动轨迹</a:t>
            </a:r>
            <a:endParaRPr lang="en-US" altLang="zh-CN" sz="2400" dirty="0"/>
          </a:p>
          <a:p>
            <a:r>
              <a:rPr lang="zh-CN" altLang="en-US" sz="2400" dirty="0"/>
              <a:t>（</a:t>
            </a:r>
            <a:r>
              <a:rPr lang="en-US" altLang="zh-CN" sz="2400" dirty="0"/>
              <a:t>4</a:t>
            </a:r>
            <a:r>
              <a:rPr lang="zh-CN" altLang="en-US" sz="2400" dirty="0"/>
              <a:t>）都可以</a:t>
            </a:r>
            <a:r>
              <a:rPr lang="en-US" altLang="zh-CN" sz="2400" dirty="0"/>
              <a:t>3D</a:t>
            </a:r>
            <a:r>
              <a:rPr lang="zh-CN" altLang="en-US" sz="2400" dirty="0"/>
              <a:t>显示建筑</a:t>
            </a:r>
            <a:endParaRPr lang="en-US" altLang="zh-CN" sz="2400" dirty="0"/>
          </a:p>
          <a:p>
            <a:r>
              <a:rPr lang="zh-CN" altLang="en-US" sz="2400" dirty="0"/>
              <a:t>（</a:t>
            </a:r>
            <a:r>
              <a:rPr lang="en-US" altLang="zh-CN" sz="2400" dirty="0"/>
              <a:t>5</a:t>
            </a:r>
            <a:r>
              <a:rPr lang="zh-CN" altLang="en-US" sz="2400" dirty="0"/>
              <a:t>）都可以标记位置</a:t>
            </a:r>
          </a:p>
        </p:txBody>
      </p:sp>
      <p:pic>
        <p:nvPicPr>
          <p:cNvPr id="5" name="图片 4">
            <a:extLst>
              <a:ext uri="{FF2B5EF4-FFF2-40B4-BE49-F238E27FC236}">
                <a16:creationId xmlns:a16="http://schemas.microsoft.com/office/drawing/2014/main" id="{3E42D087-1541-41D5-8ED6-013508AB88FD}"/>
              </a:ext>
            </a:extLst>
          </p:cNvPr>
          <p:cNvPicPr>
            <a:picLocks noChangeAspect="1"/>
          </p:cNvPicPr>
          <p:nvPr/>
        </p:nvPicPr>
        <p:blipFill>
          <a:blip r:embed="rId3"/>
          <a:stretch>
            <a:fillRect/>
          </a:stretch>
        </p:blipFill>
        <p:spPr>
          <a:xfrm>
            <a:off x="7734160" y="486847"/>
            <a:ext cx="3787203" cy="2942153"/>
          </a:xfrm>
          <a:prstGeom prst="rect">
            <a:avLst/>
          </a:prstGeom>
        </p:spPr>
      </p:pic>
      <p:pic>
        <p:nvPicPr>
          <p:cNvPr id="6" name="图片 5">
            <a:extLst>
              <a:ext uri="{FF2B5EF4-FFF2-40B4-BE49-F238E27FC236}">
                <a16:creationId xmlns:a16="http://schemas.microsoft.com/office/drawing/2014/main" id="{5D31673F-F723-435B-8189-7A3354E0C685}"/>
              </a:ext>
            </a:extLst>
          </p:cNvPr>
          <p:cNvPicPr>
            <a:picLocks noChangeAspect="1"/>
          </p:cNvPicPr>
          <p:nvPr/>
        </p:nvPicPr>
        <p:blipFill>
          <a:blip r:embed="rId4"/>
          <a:stretch>
            <a:fillRect/>
          </a:stretch>
        </p:blipFill>
        <p:spPr>
          <a:xfrm>
            <a:off x="6520395" y="3688821"/>
            <a:ext cx="5148252" cy="2796095"/>
          </a:xfrm>
          <a:prstGeom prst="rect">
            <a:avLst/>
          </a:prstGeom>
        </p:spPr>
      </p:pic>
    </p:spTree>
    <p:extLst>
      <p:ext uri="{BB962C8B-B14F-4D97-AF65-F5344CB8AC3E}">
        <p14:creationId xmlns:p14="http://schemas.microsoft.com/office/powerpoint/2010/main" val="296982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5533C14-5296-4D48-9ABB-F59538CE20D6}"/>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0011C5C6-8353-41E9-A00E-DE445CD7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A10D8A34-6CD8-4A0A-8D0D-9BF07F9E7959}"/>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4.1</a:t>
            </a:r>
            <a:r>
              <a:rPr lang="zh-CN" altLang="en-US" sz="2400" b="1" dirty="0">
                <a:solidFill>
                  <a:schemeClr val="accent6"/>
                </a:solidFill>
                <a:sym typeface="+mn-ea"/>
              </a:rPr>
              <a:t>百度地球和</a:t>
            </a:r>
            <a:r>
              <a:rPr lang="en-US" altLang="zh-CN" sz="2400" b="1" dirty="0">
                <a:solidFill>
                  <a:schemeClr val="accent6"/>
                </a:solidFill>
                <a:sym typeface="+mn-ea"/>
              </a:rPr>
              <a:t>Google Earth</a:t>
            </a:r>
            <a:r>
              <a:rPr lang="zh-CN" altLang="en-US" sz="2400" b="1" dirty="0">
                <a:solidFill>
                  <a:schemeClr val="accent6"/>
                </a:solidFill>
                <a:sym typeface="+mn-ea"/>
              </a:rPr>
              <a:t>分析</a:t>
            </a:r>
            <a:endParaRPr lang="zh-CN" altLang="en-US" sz="2400" b="1" dirty="0">
              <a:solidFill>
                <a:schemeClr val="accent6"/>
              </a:solidFill>
            </a:endParaRPr>
          </a:p>
        </p:txBody>
      </p:sp>
      <p:sp>
        <p:nvSpPr>
          <p:cNvPr id="7" name="矩形: 圆角 6">
            <a:extLst>
              <a:ext uri="{FF2B5EF4-FFF2-40B4-BE49-F238E27FC236}">
                <a16:creationId xmlns:a16="http://schemas.microsoft.com/office/drawing/2014/main" id="{FDD9D599-1820-41DA-A828-4F497061827C}"/>
              </a:ext>
            </a:extLst>
          </p:cNvPr>
          <p:cNvSpPr/>
          <p:nvPr/>
        </p:nvSpPr>
        <p:spPr>
          <a:xfrm>
            <a:off x="1451190" y="1713048"/>
            <a:ext cx="2552639" cy="543385"/>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3200" b="1"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不相同点</a:t>
            </a:r>
          </a:p>
        </p:txBody>
      </p:sp>
      <p:sp>
        <p:nvSpPr>
          <p:cNvPr id="8" name="文本框 7">
            <a:extLst>
              <a:ext uri="{FF2B5EF4-FFF2-40B4-BE49-F238E27FC236}">
                <a16:creationId xmlns:a16="http://schemas.microsoft.com/office/drawing/2014/main" id="{CD7213B8-B99E-45BA-8695-0159F9A08B37}"/>
              </a:ext>
            </a:extLst>
          </p:cNvPr>
          <p:cNvSpPr txBox="1"/>
          <p:nvPr/>
        </p:nvSpPr>
        <p:spPr>
          <a:xfrm>
            <a:off x="1136342" y="2484236"/>
            <a:ext cx="9277165" cy="3477875"/>
          </a:xfrm>
          <a:prstGeom prst="rect">
            <a:avLst/>
          </a:prstGeom>
          <a:noFill/>
        </p:spPr>
        <p:txBody>
          <a:bodyPr wrap="square" rtlCol="0">
            <a:spAutoFit/>
          </a:bodyPr>
          <a:lstStyle/>
          <a:p>
            <a:r>
              <a:rPr lang="zh-CN" altLang="en-US" sz="2000" dirty="0"/>
              <a:t>（</a:t>
            </a:r>
            <a:r>
              <a:rPr lang="en-US" altLang="zh-CN" sz="2000" dirty="0"/>
              <a:t>1</a:t>
            </a:r>
            <a:r>
              <a:rPr lang="zh-CN" altLang="en-US" sz="2000" dirty="0"/>
              <a:t>）</a:t>
            </a:r>
            <a:r>
              <a:rPr lang="en-US" altLang="zh-CN" sz="2000" dirty="0"/>
              <a:t>Google</a:t>
            </a:r>
            <a:r>
              <a:rPr lang="zh-CN" altLang="en-US" sz="2000" dirty="0"/>
              <a:t>是基于</a:t>
            </a:r>
            <a:r>
              <a:rPr lang="en-US" altLang="zh-CN" sz="2000" dirty="0"/>
              <a:t>PC</a:t>
            </a:r>
            <a:r>
              <a:rPr lang="zh-CN" altLang="en-US" sz="2000" dirty="0"/>
              <a:t>客户端  百度地球基于网页服务</a:t>
            </a:r>
            <a:endParaRPr lang="en-US" altLang="zh-CN" sz="2000" dirty="0"/>
          </a:p>
          <a:p>
            <a:r>
              <a:rPr lang="zh-CN" altLang="en-US" sz="2000" dirty="0"/>
              <a:t>（</a:t>
            </a:r>
            <a:r>
              <a:rPr lang="en-US" altLang="zh-CN" sz="2000" dirty="0"/>
              <a:t>2</a:t>
            </a:r>
            <a:r>
              <a:rPr lang="zh-CN" altLang="en-US" sz="2000" dirty="0"/>
              <a:t>）</a:t>
            </a:r>
            <a:r>
              <a:rPr lang="en-US" altLang="zh-CN" sz="2000" dirty="0"/>
              <a:t>Google</a:t>
            </a:r>
            <a:r>
              <a:rPr lang="zh-CN" altLang="en-US" sz="2000" dirty="0"/>
              <a:t>提供对全球的地图信息  百度地球主要提供中国国内的地图信息</a:t>
            </a:r>
            <a:endParaRPr lang="en-US" altLang="zh-CN" sz="2000" dirty="0"/>
          </a:p>
          <a:p>
            <a:r>
              <a:rPr lang="zh-CN" altLang="en-US" sz="2000" dirty="0"/>
              <a:t>（</a:t>
            </a:r>
            <a:r>
              <a:rPr lang="en-US" altLang="zh-CN" sz="2000" dirty="0"/>
              <a:t>3</a:t>
            </a:r>
            <a:r>
              <a:rPr lang="zh-CN" altLang="en-US" sz="2000" dirty="0"/>
              <a:t>）百度地球结合百度地图提供对中国的交通出行规划服务</a:t>
            </a:r>
            <a:endParaRPr lang="en-US" altLang="zh-CN" sz="2000" dirty="0"/>
          </a:p>
          <a:p>
            <a:r>
              <a:rPr lang="zh-CN" altLang="en-US" sz="2000" dirty="0"/>
              <a:t>（</a:t>
            </a:r>
            <a:r>
              <a:rPr lang="en-US" altLang="zh-CN" sz="2000" dirty="0"/>
              <a:t>4</a:t>
            </a:r>
            <a:r>
              <a:rPr lang="zh-CN" altLang="en-US" sz="2000" dirty="0"/>
              <a:t>）</a:t>
            </a:r>
            <a:r>
              <a:rPr lang="en-US" altLang="zh-CN" sz="2000" dirty="0"/>
              <a:t>Google</a:t>
            </a:r>
            <a:r>
              <a:rPr lang="zh-CN" altLang="en-US" sz="2000" dirty="0"/>
              <a:t>地球提供当前视角海拔高度</a:t>
            </a:r>
            <a:endParaRPr lang="en-US" altLang="zh-CN" sz="2000" dirty="0"/>
          </a:p>
          <a:p>
            <a:r>
              <a:rPr lang="zh-CN" altLang="en-US" sz="2000" dirty="0"/>
              <a:t>（</a:t>
            </a:r>
            <a:r>
              <a:rPr lang="en-US" altLang="zh-CN" sz="2000" dirty="0"/>
              <a:t>5</a:t>
            </a:r>
            <a:r>
              <a:rPr lang="zh-CN" altLang="en-US" sz="2000" dirty="0"/>
              <a:t>）百度地图测距只能测任意两点的距离而</a:t>
            </a:r>
            <a:r>
              <a:rPr lang="en-US" altLang="zh-CN" sz="2000" dirty="0"/>
              <a:t>Google</a:t>
            </a:r>
            <a:r>
              <a:rPr lang="zh-CN" altLang="en-US" sz="2000" dirty="0"/>
              <a:t>地图标尺工具提供</a:t>
            </a:r>
            <a:r>
              <a:rPr lang="en-US" altLang="zh-CN" sz="2000" dirty="0"/>
              <a:t>3D</a:t>
            </a:r>
            <a:r>
              <a:rPr lang="zh-CN" altLang="en-US" sz="2000" dirty="0"/>
              <a:t>路径、多边形、圆等多种测距方法</a:t>
            </a:r>
            <a:endParaRPr lang="en-US" altLang="zh-CN" sz="2000" dirty="0"/>
          </a:p>
          <a:p>
            <a:r>
              <a:rPr lang="zh-CN" altLang="en-US" sz="2000" dirty="0"/>
              <a:t>（</a:t>
            </a:r>
            <a:r>
              <a:rPr lang="en-US" altLang="zh-CN" sz="2000" dirty="0"/>
              <a:t>6</a:t>
            </a:r>
            <a:r>
              <a:rPr lang="zh-CN" altLang="en-US" sz="2000" dirty="0"/>
              <a:t>）</a:t>
            </a:r>
            <a:r>
              <a:rPr lang="en-US" altLang="zh-CN" sz="2000" dirty="0"/>
              <a:t>Google</a:t>
            </a:r>
            <a:r>
              <a:rPr lang="zh-CN" altLang="en-US" sz="2000" dirty="0"/>
              <a:t>地球可以切换到月球、火星 和星空图  百度地球只能显示地球</a:t>
            </a:r>
            <a:endParaRPr lang="en-US" altLang="zh-CN" sz="2000" dirty="0"/>
          </a:p>
          <a:p>
            <a:r>
              <a:rPr lang="zh-CN" altLang="en-US" sz="2000" dirty="0"/>
              <a:t>（</a:t>
            </a:r>
            <a:r>
              <a:rPr lang="en-US" altLang="zh-CN" sz="2000" dirty="0"/>
              <a:t>7</a:t>
            </a:r>
            <a:r>
              <a:rPr lang="zh-CN" altLang="en-US" sz="2000" dirty="0"/>
              <a:t>）</a:t>
            </a:r>
            <a:r>
              <a:rPr lang="en-US" altLang="zh-CN" sz="2000" dirty="0"/>
              <a:t>Google</a:t>
            </a:r>
            <a:r>
              <a:rPr lang="zh-CN" altLang="en-US" sz="2000" dirty="0"/>
              <a:t>可勾选想要查看的图层  百度地球只有单一图层</a:t>
            </a:r>
            <a:endParaRPr lang="en-US" altLang="zh-CN" sz="2000" dirty="0"/>
          </a:p>
          <a:p>
            <a:r>
              <a:rPr lang="zh-CN" altLang="en-US" sz="2000" dirty="0"/>
              <a:t>（</a:t>
            </a:r>
            <a:r>
              <a:rPr lang="en-US" altLang="zh-CN" sz="2000" dirty="0"/>
              <a:t>8</a:t>
            </a:r>
            <a:r>
              <a:rPr lang="zh-CN" altLang="en-US" sz="2000" dirty="0"/>
              <a:t>）</a:t>
            </a:r>
            <a:r>
              <a:rPr lang="en-US" altLang="zh-CN" sz="2000" dirty="0"/>
              <a:t>Google</a:t>
            </a:r>
            <a:r>
              <a:rPr lang="zh-CN" altLang="en-US" sz="2000" dirty="0"/>
              <a:t>地球可以导入选择</a:t>
            </a:r>
            <a:r>
              <a:rPr lang="en-US" altLang="zh-CN" sz="2000" dirty="0"/>
              <a:t>GPS  </a:t>
            </a:r>
            <a:r>
              <a:rPr lang="zh-CN" altLang="en-US" sz="2000" dirty="0"/>
              <a:t>百度地球不可选</a:t>
            </a:r>
            <a:r>
              <a:rPr lang="en-US" altLang="zh-CN" sz="2000" dirty="0"/>
              <a:t>GPS  </a:t>
            </a:r>
          </a:p>
          <a:p>
            <a:r>
              <a:rPr lang="zh-CN" altLang="en-US" sz="2000" dirty="0"/>
              <a:t>（</a:t>
            </a:r>
            <a:r>
              <a:rPr lang="en-US" altLang="zh-CN" sz="2000" dirty="0"/>
              <a:t>9</a:t>
            </a:r>
            <a:r>
              <a:rPr lang="zh-CN" altLang="en-US" sz="2000" dirty="0"/>
              <a:t>）</a:t>
            </a:r>
            <a:r>
              <a:rPr lang="en-US" altLang="zh-CN" sz="2000" dirty="0"/>
              <a:t>Google</a:t>
            </a:r>
            <a:r>
              <a:rPr lang="zh-CN" altLang="en-US" sz="2000" dirty="0"/>
              <a:t>地球可选择模拟飞行器 驾驶</a:t>
            </a:r>
            <a:r>
              <a:rPr lang="en-US" altLang="zh-CN" sz="2000" dirty="0"/>
              <a:t>F-16</a:t>
            </a:r>
            <a:r>
              <a:rPr lang="zh-CN" altLang="en-US" sz="2000" dirty="0"/>
              <a:t>！！！！</a:t>
            </a:r>
            <a:endParaRPr lang="en-US" altLang="zh-CN" sz="2000" dirty="0"/>
          </a:p>
          <a:p>
            <a:r>
              <a:rPr lang="zh-CN" altLang="en-US" sz="2000" dirty="0"/>
              <a:t>（</a:t>
            </a:r>
            <a:r>
              <a:rPr lang="en-US" altLang="zh-CN" sz="2000" dirty="0"/>
              <a:t>10</a:t>
            </a:r>
            <a:r>
              <a:rPr lang="zh-CN" altLang="en-US" sz="2000" dirty="0"/>
              <a:t>）</a:t>
            </a:r>
            <a:r>
              <a:rPr lang="en-US" altLang="zh-CN" sz="2000" dirty="0"/>
              <a:t>Google</a:t>
            </a:r>
            <a:r>
              <a:rPr lang="zh-CN" altLang="en-US" sz="2000" dirty="0"/>
              <a:t>地球可以录制游览</a:t>
            </a:r>
          </a:p>
        </p:txBody>
      </p:sp>
    </p:spTree>
    <p:extLst>
      <p:ext uri="{BB962C8B-B14F-4D97-AF65-F5344CB8AC3E}">
        <p14:creationId xmlns:p14="http://schemas.microsoft.com/office/powerpoint/2010/main" val="1793753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026025" y="3093720"/>
            <a:ext cx="5918200" cy="2308324"/>
          </a:xfrm>
          <a:prstGeom prst="rect">
            <a:avLst/>
          </a:prstGeom>
          <a:noFill/>
        </p:spPr>
        <p:txBody>
          <a:bodyPr wrap="square" rtlCol="0">
            <a:spAutoFit/>
          </a:bodyPr>
          <a:lstStyle/>
          <a:p>
            <a:pPr algn="ct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案例五</a:t>
            </a:r>
            <a:r>
              <a:rPr kumimoji="0" lang="en-US" altLang="zh-CN"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a:t>
            </a:r>
            <a:r>
              <a:rPr lang="zh-CN" altLang="en-US" sz="3600" b="1" dirty="0">
                <a:solidFill>
                  <a:schemeClr val="accent6"/>
                </a:solidFill>
                <a:sym typeface="+mn-ea"/>
              </a:rPr>
              <a:t>模仿绘制</a:t>
            </a:r>
            <a:endParaRPr lang="zh-CN" altLang="en-US" sz="3600" b="1" dirty="0">
              <a:solidFill>
                <a:schemeClr val="accent6"/>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第</a:t>
            </a:r>
            <a:r>
              <a:rPr lang="zh-CN" altLang="en-US" sz="2000" b="1" dirty="0">
                <a:solidFill>
                  <a:srgbClr val="FFFFFF"/>
                </a:solidFill>
                <a:latin typeface="Verdana"/>
                <a:ea typeface="微软雅黑" panose="020B0503020204020204" pitchFamily="34" charset="-122"/>
              </a:rPr>
              <a:t>五</a:t>
            </a: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部分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7" name="组合 16"/>
          <p:cNvGrpSpPr/>
          <p:nvPr/>
        </p:nvGrpSpPr>
        <p:grpSpPr>
          <a:xfrm>
            <a:off x="1831975" y="620010"/>
            <a:ext cx="5175250" cy="735965"/>
            <a:chOff x="8345" y="3174"/>
            <a:chExt cx="8150" cy="1159"/>
          </a:xfrm>
        </p:grpSpPr>
        <p:sp>
          <p:nvSpPr>
            <p:cNvPr id="19" name="文本框 4"/>
            <p:cNvSpPr txBox="1"/>
            <p:nvPr/>
          </p:nvSpPr>
          <p:spPr>
            <a:xfrm>
              <a:off x="8345" y="3174"/>
              <a:ext cx="815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大连海事大学</a:t>
              </a:r>
            </a:p>
          </p:txBody>
        </p:sp>
        <p:sp>
          <p:nvSpPr>
            <p:cNvPr id="20" name="文本框 5"/>
            <p:cNvSpPr txBox="1"/>
            <p:nvPr/>
          </p:nvSpPr>
          <p:spPr>
            <a:xfrm>
              <a:off x="8345" y="3899"/>
              <a:ext cx="8150"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6E94"/>
                  </a:solidFill>
                  <a:effectLst/>
                  <a:uLnTx/>
                  <a:uFillTx/>
                  <a:latin typeface="Verdana"/>
                  <a:ea typeface="+mn-ea"/>
                  <a:cs typeface="+mn-cs"/>
                </a:rPr>
                <a:t>DALIAN MAIRITIME UNIVERSITY</a:t>
              </a:r>
              <a:endParaRPr kumimoji="0" sz="1200" b="0" i="0" u="none" strike="noStrike" kern="1200" cap="none" spc="0" normalizeH="0" baseline="0" noProof="0" dirty="0">
                <a:ln>
                  <a:noFill/>
                </a:ln>
                <a:solidFill>
                  <a:srgbClr val="506E94"/>
                </a:solidFill>
                <a:effectLst/>
                <a:uLnTx/>
                <a:uFillTx/>
                <a:latin typeface="Verdana"/>
                <a:ea typeface="+mn-ea"/>
                <a:cs typeface="+mn-cs"/>
              </a:endParaRPr>
            </a:p>
          </p:txBody>
        </p:sp>
      </p:grpSp>
    </p:spTree>
    <p:extLst>
      <p:ext uri="{BB962C8B-B14F-4D97-AF65-F5344CB8AC3E}">
        <p14:creationId xmlns:p14="http://schemas.microsoft.com/office/powerpoint/2010/main" val="366389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33D4AEB6-B959-4CE8-9998-8365D3C1D0C7}"/>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65437F26-2D0D-494B-90AB-ABE5CF0A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F02B8F42-2AE1-4C78-84D9-DC298890D17E}"/>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5.1</a:t>
            </a:r>
            <a:r>
              <a:rPr lang="zh-CN" altLang="en-US" sz="2400" b="1" dirty="0">
                <a:solidFill>
                  <a:schemeClr val="accent6"/>
                </a:solidFill>
                <a:sym typeface="+mn-ea"/>
              </a:rPr>
              <a:t>模仿绘制</a:t>
            </a:r>
            <a:endParaRPr lang="zh-CN" altLang="en-US" sz="2400" b="1" dirty="0">
              <a:solidFill>
                <a:schemeClr val="accent6"/>
              </a:solidFill>
            </a:endParaRPr>
          </a:p>
        </p:txBody>
      </p:sp>
      <p:pic>
        <p:nvPicPr>
          <p:cNvPr id="6" name="图片 5">
            <a:extLst>
              <a:ext uri="{FF2B5EF4-FFF2-40B4-BE49-F238E27FC236}">
                <a16:creationId xmlns:a16="http://schemas.microsoft.com/office/drawing/2014/main" id="{890AC226-93B7-46A8-BA36-00922FF3465C}"/>
              </a:ext>
            </a:extLst>
          </p:cNvPr>
          <p:cNvPicPr>
            <a:picLocks noChangeAspect="1"/>
          </p:cNvPicPr>
          <p:nvPr/>
        </p:nvPicPr>
        <p:blipFill>
          <a:blip r:embed="rId3"/>
          <a:stretch>
            <a:fillRect/>
          </a:stretch>
        </p:blipFill>
        <p:spPr>
          <a:xfrm>
            <a:off x="5042516" y="536542"/>
            <a:ext cx="6542843" cy="5784916"/>
          </a:xfrm>
          <a:prstGeom prst="rect">
            <a:avLst/>
          </a:prstGeom>
        </p:spPr>
      </p:pic>
      <p:sp>
        <p:nvSpPr>
          <p:cNvPr id="8" name="矩形: 圆角 7">
            <a:extLst>
              <a:ext uri="{FF2B5EF4-FFF2-40B4-BE49-F238E27FC236}">
                <a16:creationId xmlns:a16="http://schemas.microsoft.com/office/drawing/2014/main" id="{E5B51366-FB62-4354-8433-310BF8C5F3CE}"/>
              </a:ext>
            </a:extLst>
          </p:cNvPr>
          <p:cNvSpPr/>
          <p:nvPr/>
        </p:nvSpPr>
        <p:spPr>
          <a:xfrm>
            <a:off x="1000877" y="3137803"/>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3200" dirty="0">
                <a:solidFill>
                  <a:schemeClr val="tx1"/>
                </a:solidFill>
                <a:latin typeface="宋体" panose="02010600030101010101" pitchFamily="2" charset="-122"/>
                <a:ea typeface="宋体" panose="02010600030101010101" pitchFamily="2" charset="-122"/>
              </a:rPr>
              <a:t>仿制效果图</a:t>
            </a:r>
          </a:p>
        </p:txBody>
      </p:sp>
    </p:spTree>
    <p:extLst>
      <p:ext uri="{BB962C8B-B14F-4D97-AF65-F5344CB8AC3E}">
        <p14:creationId xmlns:p14="http://schemas.microsoft.com/office/powerpoint/2010/main" val="99419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026025" y="3093720"/>
            <a:ext cx="5918200" cy="1200329"/>
          </a:xfrm>
          <a:prstGeom prst="rect">
            <a:avLst/>
          </a:prstGeom>
          <a:noFill/>
        </p:spPr>
        <p:txBody>
          <a:bodyPr wrap="square" rtlCol="0">
            <a:spAutoFit/>
          </a:bodyPr>
          <a:lstStyle/>
          <a:p>
            <a:pPr algn="ctr"/>
            <a:r>
              <a:rPr lang="zh-CN" altLang="en-US" sz="3600" b="1" dirty="0">
                <a:solidFill>
                  <a:schemeClr val="accent6"/>
                </a:solidFill>
              </a:rPr>
              <a:t>案例</a:t>
            </a:r>
            <a:r>
              <a:rPr lang="en-US" altLang="zh-CN" sz="3600" b="1" dirty="0">
                <a:solidFill>
                  <a:schemeClr val="accent6"/>
                </a:solidFill>
              </a:rPr>
              <a:t>——</a:t>
            </a:r>
            <a:r>
              <a:rPr lang="zh-CN" altLang="en-US" sz="3600" b="1" dirty="0">
                <a:solidFill>
                  <a:schemeClr val="accent6"/>
                </a:solidFill>
              </a:rPr>
              <a:t>全国疫情数据分析</a:t>
            </a:r>
          </a:p>
          <a:p>
            <a:pPr algn="ctr"/>
            <a:endParaRPr lang="zh-CN" altLang="en-US" sz="36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第一部分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7" name="组合 16"/>
          <p:cNvGrpSpPr/>
          <p:nvPr/>
        </p:nvGrpSpPr>
        <p:grpSpPr>
          <a:xfrm>
            <a:off x="1831975" y="620010"/>
            <a:ext cx="5175250" cy="735965"/>
            <a:chOff x="8345" y="3174"/>
            <a:chExt cx="8150" cy="1159"/>
          </a:xfrm>
        </p:grpSpPr>
        <p:sp>
          <p:nvSpPr>
            <p:cNvPr id="19"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accent6"/>
                  </a:solidFill>
                </a:rPr>
                <a:t>大连海事大学</a:t>
              </a:r>
            </a:p>
          </p:txBody>
        </p:sp>
        <p:sp>
          <p:nvSpPr>
            <p:cNvPr id="20"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accent6"/>
                  </a:solidFill>
                </a:rPr>
                <a:t>DALIAN MAIRITIME UNIVERSITY</a:t>
              </a:r>
              <a:endParaRPr sz="1200" dirty="0">
                <a:solidFill>
                  <a:schemeClr val="accent6"/>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1DDA7FEF-A3BE-4156-9DC4-A21127D850E8}"/>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F549C7A9-0DBB-4C18-BBA8-F5B7235C9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F0A523F9-25EF-4F32-83EA-97C53F9EF10F}"/>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5.1</a:t>
            </a:r>
            <a:r>
              <a:rPr lang="zh-CN" altLang="en-US" sz="2400" b="1" dirty="0">
                <a:solidFill>
                  <a:schemeClr val="accent6"/>
                </a:solidFill>
                <a:sym typeface="+mn-ea"/>
              </a:rPr>
              <a:t>模仿绘制</a:t>
            </a:r>
            <a:endParaRPr lang="zh-CN" altLang="en-US" sz="2400" b="1" dirty="0">
              <a:solidFill>
                <a:schemeClr val="accent6"/>
              </a:solidFill>
            </a:endParaRPr>
          </a:p>
        </p:txBody>
      </p:sp>
      <p:pic>
        <p:nvPicPr>
          <p:cNvPr id="5" name="图片 4">
            <a:extLst>
              <a:ext uri="{FF2B5EF4-FFF2-40B4-BE49-F238E27FC236}">
                <a16:creationId xmlns:a16="http://schemas.microsoft.com/office/drawing/2014/main" id="{8D266EE4-2154-4C28-93E8-8C3606374B5B}"/>
              </a:ext>
            </a:extLst>
          </p:cNvPr>
          <p:cNvPicPr>
            <a:picLocks noChangeAspect="1"/>
          </p:cNvPicPr>
          <p:nvPr/>
        </p:nvPicPr>
        <p:blipFill>
          <a:blip r:embed="rId3"/>
          <a:stretch>
            <a:fillRect/>
          </a:stretch>
        </p:blipFill>
        <p:spPr>
          <a:xfrm>
            <a:off x="1443587" y="1657196"/>
            <a:ext cx="9304826" cy="4060023"/>
          </a:xfrm>
          <a:prstGeom prst="rect">
            <a:avLst/>
          </a:prstGeom>
        </p:spPr>
      </p:pic>
      <p:sp>
        <p:nvSpPr>
          <p:cNvPr id="6" name="文本框 5">
            <a:extLst>
              <a:ext uri="{FF2B5EF4-FFF2-40B4-BE49-F238E27FC236}">
                <a16:creationId xmlns:a16="http://schemas.microsoft.com/office/drawing/2014/main" id="{09202267-1FEB-44AB-8680-774B4B6026CF}"/>
              </a:ext>
            </a:extLst>
          </p:cNvPr>
          <p:cNvSpPr txBox="1"/>
          <p:nvPr/>
        </p:nvSpPr>
        <p:spPr>
          <a:xfrm>
            <a:off x="5104660" y="5930450"/>
            <a:ext cx="2592280" cy="369332"/>
          </a:xfrm>
          <a:prstGeom prst="rect">
            <a:avLst/>
          </a:prstGeom>
          <a:noFill/>
        </p:spPr>
        <p:txBody>
          <a:bodyPr wrap="square" rtlCol="0">
            <a:spAutoFit/>
          </a:bodyPr>
          <a:lstStyle/>
          <a:p>
            <a:r>
              <a:rPr lang="zh-CN" altLang="en-US" dirty="0"/>
              <a:t>仿制效果图</a:t>
            </a:r>
          </a:p>
        </p:txBody>
      </p:sp>
    </p:spTree>
    <p:extLst>
      <p:ext uri="{BB962C8B-B14F-4D97-AF65-F5344CB8AC3E}">
        <p14:creationId xmlns:p14="http://schemas.microsoft.com/office/powerpoint/2010/main" val="2093735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026025" y="3093720"/>
            <a:ext cx="6843420" cy="2862322"/>
          </a:xfrm>
          <a:prstGeom prst="rect">
            <a:avLst/>
          </a:prstGeom>
          <a:noFill/>
        </p:spPr>
        <p:txBody>
          <a:bodyPr wrap="square" rtlCol="0">
            <a:spAutoFit/>
          </a:bodyPr>
          <a:lstStyle/>
          <a:p>
            <a:pPr algn="ct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案例六</a:t>
            </a:r>
            <a:r>
              <a:rPr kumimoji="0" lang="en-US" altLang="zh-CN"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a:t>
            </a:r>
            <a:r>
              <a:rPr lang="zh-CN" altLang="en-US" sz="3600" b="1" dirty="0">
                <a:solidFill>
                  <a:schemeClr val="accent6"/>
                </a:solidFill>
              </a:rPr>
              <a:t>粒子群优化加图像增强</a:t>
            </a:r>
          </a:p>
          <a:p>
            <a:pPr algn="ctr"/>
            <a:endParaRPr lang="zh-CN" altLang="en-US" sz="3600" b="1" dirty="0">
              <a:solidFill>
                <a:schemeClr val="accent6"/>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第六部分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7" name="组合 16"/>
          <p:cNvGrpSpPr/>
          <p:nvPr/>
        </p:nvGrpSpPr>
        <p:grpSpPr>
          <a:xfrm>
            <a:off x="1831975" y="620010"/>
            <a:ext cx="5175250" cy="735965"/>
            <a:chOff x="8345" y="3174"/>
            <a:chExt cx="8150" cy="1159"/>
          </a:xfrm>
        </p:grpSpPr>
        <p:sp>
          <p:nvSpPr>
            <p:cNvPr id="19" name="文本框 4"/>
            <p:cNvSpPr txBox="1"/>
            <p:nvPr/>
          </p:nvSpPr>
          <p:spPr>
            <a:xfrm>
              <a:off x="8345" y="3174"/>
              <a:ext cx="815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大连海事大学</a:t>
              </a:r>
            </a:p>
          </p:txBody>
        </p:sp>
        <p:sp>
          <p:nvSpPr>
            <p:cNvPr id="20" name="文本框 5"/>
            <p:cNvSpPr txBox="1"/>
            <p:nvPr/>
          </p:nvSpPr>
          <p:spPr>
            <a:xfrm>
              <a:off x="8345" y="3899"/>
              <a:ext cx="8150"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6E94"/>
                  </a:solidFill>
                  <a:effectLst/>
                  <a:uLnTx/>
                  <a:uFillTx/>
                  <a:latin typeface="Verdana"/>
                  <a:ea typeface="+mn-ea"/>
                  <a:cs typeface="+mn-cs"/>
                </a:rPr>
                <a:t>DALIAN MAIRITIME UNIVERSITY</a:t>
              </a:r>
              <a:endParaRPr kumimoji="0" sz="1200" b="0" i="0" u="none" strike="noStrike" kern="1200" cap="none" spc="0" normalizeH="0" baseline="0" noProof="0" dirty="0">
                <a:ln>
                  <a:noFill/>
                </a:ln>
                <a:solidFill>
                  <a:srgbClr val="506E94"/>
                </a:solidFill>
                <a:effectLst/>
                <a:uLnTx/>
                <a:uFillTx/>
                <a:latin typeface="Verdana"/>
                <a:ea typeface="+mn-ea"/>
                <a:cs typeface="+mn-cs"/>
              </a:endParaRPr>
            </a:p>
          </p:txBody>
        </p:sp>
      </p:grpSp>
    </p:spTree>
    <p:extLst>
      <p:ext uri="{BB962C8B-B14F-4D97-AF65-F5344CB8AC3E}">
        <p14:creationId xmlns:p14="http://schemas.microsoft.com/office/powerpoint/2010/main" val="277087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C078302-77D2-466B-881D-A8FFE3C880B3}"/>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5A080EDA-A0C6-4EED-B536-D822F1C9B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 name="文本框 4">
            <a:extLst>
              <a:ext uri="{FF2B5EF4-FFF2-40B4-BE49-F238E27FC236}">
                <a16:creationId xmlns:a16="http://schemas.microsoft.com/office/drawing/2014/main" id="{CB6BB7CB-057A-4E9E-A0DA-56E4D7817050}"/>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图像增强</a:t>
            </a:r>
          </a:p>
        </p:txBody>
      </p:sp>
      <p:pic>
        <p:nvPicPr>
          <p:cNvPr id="9" name="图片 8">
            <a:extLst>
              <a:ext uri="{FF2B5EF4-FFF2-40B4-BE49-F238E27FC236}">
                <a16:creationId xmlns:a16="http://schemas.microsoft.com/office/drawing/2014/main" id="{F84159A8-9B6E-4C3C-855C-3F73E40BF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9" y="1716859"/>
            <a:ext cx="2612532" cy="2160118"/>
          </a:xfrm>
          <a:prstGeom prst="rect">
            <a:avLst/>
          </a:prstGeom>
        </p:spPr>
      </p:pic>
      <p:pic>
        <p:nvPicPr>
          <p:cNvPr id="11" name="图片 10">
            <a:extLst>
              <a:ext uri="{FF2B5EF4-FFF2-40B4-BE49-F238E27FC236}">
                <a16:creationId xmlns:a16="http://schemas.microsoft.com/office/drawing/2014/main" id="{E0FC3B28-1B19-4299-AED4-034387C70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8796" y="1683840"/>
            <a:ext cx="2692400" cy="2226155"/>
          </a:xfrm>
          <a:prstGeom prst="rect">
            <a:avLst/>
          </a:prstGeom>
        </p:spPr>
      </p:pic>
      <p:pic>
        <p:nvPicPr>
          <p:cNvPr id="13" name="图片 12">
            <a:extLst>
              <a:ext uri="{FF2B5EF4-FFF2-40B4-BE49-F238E27FC236}">
                <a16:creationId xmlns:a16="http://schemas.microsoft.com/office/drawing/2014/main" id="{721F943D-2A27-4BC5-8811-B2F3E4F975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4588" y="1615943"/>
            <a:ext cx="2799963" cy="2315091"/>
          </a:xfrm>
          <a:prstGeom prst="rect">
            <a:avLst/>
          </a:prstGeom>
        </p:spPr>
      </p:pic>
      <p:pic>
        <p:nvPicPr>
          <p:cNvPr id="15" name="图片 14">
            <a:extLst>
              <a:ext uri="{FF2B5EF4-FFF2-40B4-BE49-F238E27FC236}">
                <a16:creationId xmlns:a16="http://schemas.microsoft.com/office/drawing/2014/main" id="{B1144C6C-61F1-4297-B4BD-073993BDC6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104" y="3774524"/>
            <a:ext cx="3776128" cy="2598938"/>
          </a:xfrm>
          <a:prstGeom prst="rect">
            <a:avLst/>
          </a:prstGeom>
        </p:spPr>
      </p:pic>
      <p:pic>
        <p:nvPicPr>
          <p:cNvPr id="17" name="图片 16">
            <a:extLst>
              <a:ext uri="{FF2B5EF4-FFF2-40B4-BE49-F238E27FC236}">
                <a16:creationId xmlns:a16="http://schemas.microsoft.com/office/drawing/2014/main" id="{93601098-9526-4085-97BE-60E986C615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4676" y="3774524"/>
            <a:ext cx="3776128" cy="2598938"/>
          </a:xfrm>
          <a:prstGeom prst="rect">
            <a:avLst/>
          </a:prstGeom>
        </p:spPr>
      </p:pic>
      <p:pic>
        <p:nvPicPr>
          <p:cNvPr id="19" name="图片 18">
            <a:extLst>
              <a:ext uri="{FF2B5EF4-FFF2-40B4-BE49-F238E27FC236}">
                <a16:creationId xmlns:a16="http://schemas.microsoft.com/office/drawing/2014/main" id="{A22D7F4F-5E31-4429-85CC-98DCBE39B4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6139" y="3852857"/>
            <a:ext cx="3548501" cy="2442272"/>
          </a:xfrm>
          <a:prstGeom prst="rect">
            <a:avLst/>
          </a:prstGeom>
        </p:spPr>
      </p:pic>
      <p:sp>
        <p:nvSpPr>
          <p:cNvPr id="20" name="矩形: 圆角 19">
            <a:extLst>
              <a:ext uri="{FF2B5EF4-FFF2-40B4-BE49-F238E27FC236}">
                <a16:creationId xmlns:a16="http://schemas.microsoft.com/office/drawing/2014/main" id="{D0F57BF5-E45B-4F98-9D5D-1BFF3CF7696C}"/>
              </a:ext>
            </a:extLst>
          </p:cNvPr>
          <p:cNvSpPr/>
          <p:nvPr/>
        </p:nvSpPr>
        <p:spPr>
          <a:xfrm>
            <a:off x="8013927" y="2276772"/>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800" dirty="0">
                <a:solidFill>
                  <a:schemeClr val="tx1"/>
                </a:solidFill>
                <a:latin typeface="宋体" panose="02010600030101010101" pitchFamily="2" charset="-122"/>
                <a:ea typeface="宋体" panose="02010600030101010101" pitchFamily="2" charset="-122"/>
              </a:rPr>
              <a:t>基于粒子群优化算法</a:t>
            </a:r>
          </a:p>
        </p:txBody>
      </p:sp>
      <p:sp>
        <p:nvSpPr>
          <p:cNvPr id="7" name="箭头: 右 6">
            <a:extLst>
              <a:ext uri="{FF2B5EF4-FFF2-40B4-BE49-F238E27FC236}">
                <a16:creationId xmlns:a16="http://schemas.microsoft.com/office/drawing/2014/main" id="{130F1247-C36D-43D5-BB0A-5277C6BDD625}"/>
              </a:ext>
            </a:extLst>
          </p:cNvPr>
          <p:cNvSpPr/>
          <p:nvPr/>
        </p:nvSpPr>
        <p:spPr>
          <a:xfrm>
            <a:off x="2565587" y="2463124"/>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6" name="箭头: 右 15">
            <a:extLst>
              <a:ext uri="{FF2B5EF4-FFF2-40B4-BE49-F238E27FC236}">
                <a16:creationId xmlns:a16="http://schemas.microsoft.com/office/drawing/2014/main" id="{965511D1-E24A-44D5-93AA-B36EECC44053}"/>
              </a:ext>
            </a:extLst>
          </p:cNvPr>
          <p:cNvSpPr/>
          <p:nvPr/>
        </p:nvSpPr>
        <p:spPr>
          <a:xfrm>
            <a:off x="4926698" y="2489002"/>
            <a:ext cx="932854"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8" name="箭头: 右 17">
            <a:extLst>
              <a:ext uri="{FF2B5EF4-FFF2-40B4-BE49-F238E27FC236}">
                <a16:creationId xmlns:a16="http://schemas.microsoft.com/office/drawing/2014/main" id="{8B94E0B7-4823-4718-9660-48F4678595B8}"/>
              </a:ext>
            </a:extLst>
          </p:cNvPr>
          <p:cNvSpPr/>
          <p:nvPr/>
        </p:nvSpPr>
        <p:spPr>
          <a:xfrm>
            <a:off x="4335460" y="4715157"/>
            <a:ext cx="755988"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22" name="箭头: 右 21">
            <a:extLst>
              <a:ext uri="{FF2B5EF4-FFF2-40B4-BE49-F238E27FC236}">
                <a16:creationId xmlns:a16="http://schemas.microsoft.com/office/drawing/2014/main" id="{2F322050-F9D6-40A3-B947-C4B246CF3E7E}"/>
              </a:ext>
            </a:extLst>
          </p:cNvPr>
          <p:cNvSpPr/>
          <p:nvPr/>
        </p:nvSpPr>
        <p:spPr>
          <a:xfrm>
            <a:off x="8176494" y="4698757"/>
            <a:ext cx="486418"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Tree>
    <p:extLst>
      <p:ext uri="{BB962C8B-B14F-4D97-AF65-F5344CB8AC3E}">
        <p14:creationId xmlns:p14="http://schemas.microsoft.com/office/powerpoint/2010/main" val="766953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BB5C42E0-C991-4AF6-A7F3-EB8B4AFA8688}"/>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26128195-C1DD-4AE0-9721-D0893811D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3817AD4B-B40D-4A95-ADB3-A97BD94BB3FA}"/>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图像增强</a:t>
            </a:r>
          </a:p>
        </p:txBody>
      </p:sp>
      <p:pic>
        <p:nvPicPr>
          <p:cNvPr id="6" name="图片 5">
            <a:extLst>
              <a:ext uri="{FF2B5EF4-FFF2-40B4-BE49-F238E27FC236}">
                <a16:creationId xmlns:a16="http://schemas.microsoft.com/office/drawing/2014/main" id="{15C50670-361A-4EF1-B7FF-20F34878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23" y="1615943"/>
            <a:ext cx="3013291" cy="2590793"/>
          </a:xfrm>
          <a:prstGeom prst="rect">
            <a:avLst/>
          </a:prstGeom>
        </p:spPr>
      </p:pic>
      <p:pic>
        <p:nvPicPr>
          <p:cNvPr id="8" name="图片 7">
            <a:extLst>
              <a:ext uri="{FF2B5EF4-FFF2-40B4-BE49-F238E27FC236}">
                <a16:creationId xmlns:a16="http://schemas.microsoft.com/office/drawing/2014/main" id="{6C35C5BB-430D-4FC2-A05D-A5355D6F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224" y="1697287"/>
            <a:ext cx="2923004" cy="2428104"/>
          </a:xfrm>
          <a:prstGeom prst="rect">
            <a:avLst/>
          </a:prstGeom>
        </p:spPr>
      </p:pic>
      <p:pic>
        <p:nvPicPr>
          <p:cNvPr id="10" name="图片 9">
            <a:extLst>
              <a:ext uri="{FF2B5EF4-FFF2-40B4-BE49-F238E27FC236}">
                <a16:creationId xmlns:a16="http://schemas.microsoft.com/office/drawing/2014/main" id="{46F0E8BF-9D3D-4C37-90DB-019D9FA14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9163" y="1615942"/>
            <a:ext cx="3020928" cy="2509449"/>
          </a:xfrm>
          <a:prstGeom prst="rect">
            <a:avLst/>
          </a:prstGeom>
        </p:spPr>
      </p:pic>
      <p:pic>
        <p:nvPicPr>
          <p:cNvPr id="12" name="图片 11">
            <a:extLst>
              <a:ext uri="{FF2B5EF4-FFF2-40B4-BE49-F238E27FC236}">
                <a16:creationId xmlns:a16="http://schemas.microsoft.com/office/drawing/2014/main" id="{68CA3FD9-F5A1-49DF-808D-D772663C7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1" y="3476175"/>
            <a:ext cx="3450268" cy="2991312"/>
          </a:xfrm>
          <a:prstGeom prst="rect">
            <a:avLst/>
          </a:prstGeom>
        </p:spPr>
      </p:pic>
      <p:pic>
        <p:nvPicPr>
          <p:cNvPr id="16" name="图片 15">
            <a:extLst>
              <a:ext uri="{FF2B5EF4-FFF2-40B4-BE49-F238E27FC236}">
                <a16:creationId xmlns:a16="http://schemas.microsoft.com/office/drawing/2014/main" id="{BF4F3EC3-8786-4FF2-9CC0-E32537E76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76175"/>
            <a:ext cx="3450268" cy="2991312"/>
          </a:xfrm>
          <a:prstGeom prst="rect">
            <a:avLst/>
          </a:prstGeom>
        </p:spPr>
      </p:pic>
      <p:sp>
        <p:nvSpPr>
          <p:cNvPr id="11" name="箭头: 右 10">
            <a:extLst>
              <a:ext uri="{FF2B5EF4-FFF2-40B4-BE49-F238E27FC236}">
                <a16:creationId xmlns:a16="http://schemas.microsoft.com/office/drawing/2014/main" id="{99C50FF8-E009-4E78-A370-5318C09165E5}"/>
              </a:ext>
            </a:extLst>
          </p:cNvPr>
          <p:cNvSpPr/>
          <p:nvPr/>
        </p:nvSpPr>
        <p:spPr>
          <a:xfrm>
            <a:off x="3302047" y="2405699"/>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3" name="箭头: 右 12">
            <a:extLst>
              <a:ext uri="{FF2B5EF4-FFF2-40B4-BE49-F238E27FC236}">
                <a16:creationId xmlns:a16="http://schemas.microsoft.com/office/drawing/2014/main" id="{2EA92668-F885-4851-8631-997DACD2C62F}"/>
              </a:ext>
            </a:extLst>
          </p:cNvPr>
          <p:cNvSpPr/>
          <p:nvPr/>
        </p:nvSpPr>
        <p:spPr>
          <a:xfrm>
            <a:off x="6974228" y="2446372"/>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4" name="箭头: 右 13">
            <a:extLst>
              <a:ext uri="{FF2B5EF4-FFF2-40B4-BE49-F238E27FC236}">
                <a16:creationId xmlns:a16="http://schemas.microsoft.com/office/drawing/2014/main" id="{0DE737B3-5100-42B8-8476-06580A6B9B9C}"/>
              </a:ext>
            </a:extLst>
          </p:cNvPr>
          <p:cNvSpPr/>
          <p:nvPr/>
        </p:nvSpPr>
        <p:spPr>
          <a:xfrm>
            <a:off x="5257477" y="4598988"/>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Tree>
    <p:extLst>
      <p:ext uri="{BB962C8B-B14F-4D97-AF65-F5344CB8AC3E}">
        <p14:creationId xmlns:p14="http://schemas.microsoft.com/office/powerpoint/2010/main" val="4085404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BA44B7B7-C870-44FD-9145-880F49CEB471}"/>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49BBFFF8-1964-43D2-AB27-74B7099BE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2194DA07-C9F6-4CC8-A200-D0AD2E6BFA99}"/>
              </a:ext>
            </a:extLst>
          </p:cNvPr>
          <p:cNvSpPr txBox="1"/>
          <p:nvPr/>
        </p:nvSpPr>
        <p:spPr>
          <a:xfrm>
            <a:off x="2000651"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参数含义及设定规则</a:t>
            </a:r>
          </a:p>
        </p:txBody>
      </p:sp>
      <p:sp>
        <p:nvSpPr>
          <p:cNvPr id="5" name="文本框 4">
            <a:extLst>
              <a:ext uri="{FF2B5EF4-FFF2-40B4-BE49-F238E27FC236}">
                <a16:creationId xmlns:a16="http://schemas.microsoft.com/office/drawing/2014/main" id="{A2C91F42-9AF2-47AE-929A-D6AFFEB17849}"/>
              </a:ext>
            </a:extLst>
          </p:cNvPr>
          <p:cNvSpPr txBox="1"/>
          <p:nvPr/>
        </p:nvSpPr>
        <p:spPr>
          <a:xfrm>
            <a:off x="1199965" y="1775466"/>
            <a:ext cx="9792069" cy="4339650"/>
          </a:xfrm>
          <a:prstGeom prst="rect">
            <a:avLst/>
          </a:prstGeom>
          <a:noFill/>
          <a:ln>
            <a:solidFill>
              <a:schemeClr val="tx1"/>
            </a:solidFill>
          </a:ln>
        </p:spPr>
        <p:txBody>
          <a:bodyPr wrap="square" rtlCol="0">
            <a:spAutoFit/>
          </a:bodyPr>
          <a:lstStyle/>
          <a:p>
            <a:pPr lvl="0"/>
            <a:r>
              <a:rPr lang="en-US" altLang="zh-CN" sz="1600" b="1" dirty="0">
                <a:latin typeface="宋体" panose="02010600030101010101" pitchFamily="2" charset="-122"/>
                <a:ea typeface="宋体" panose="02010600030101010101" pitchFamily="2" charset="-122"/>
              </a:rPr>
              <a:t>1.wmax</a:t>
            </a:r>
            <a:r>
              <a:rPr lang="zh-CN" altLang="zh-CN" sz="1600" b="1" dirty="0">
                <a:latin typeface="宋体" panose="02010600030101010101" pitchFamily="2" charset="-122"/>
                <a:ea typeface="宋体" panose="02010600030101010101" pitchFamily="2" charset="-122"/>
              </a:rPr>
              <a:t>与</a:t>
            </a:r>
            <a:r>
              <a:rPr lang="en-US" altLang="zh-CN" sz="1600" b="1" dirty="0" err="1">
                <a:latin typeface="宋体" panose="02010600030101010101" pitchFamily="2" charset="-122"/>
                <a:ea typeface="宋体" panose="02010600030101010101" pitchFamily="2" charset="-122"/>
              </a:rPr>
              <a:t>wmin</a:t>
            </a:r>
            <a:r>
              <a:rPr lang="zh-CN" altLang="en-US" sz="1600" b="1" dirty="0">
                <a:latin typeface="宋体" panose="02010600030101010101" pitchFamily="2" charset="-122"/>
                <a:ea typeface="宋体" panose="02010600030101010101" pitchFamily="2" charset="-122"/>
              </a:rPr>
              <a:t>（惯性权重）</a:t>
            </a:r>
            <a:endParaRPr lang="en-US" altLang="zh-CN" sz="1600" b="1" dirty="0">
              <a:latin typeface="宋体" panose="02010600030101010101" pitchFamily="2" charset="-122"/>
              <a:ea typeface="宋体" panose="02010600030101010101" pitchFamily="2" charset="-122"/>
            </a:endParaRPr>
          </a:p>
          <a:p>
            <a:pPr lvl="0"/>
            <a:r>
              <a:rPr lang="zh-CN" altLang="en-US" sz="1600" dirty="0">
                <a:latin typeface="宋体" panose="02010600030101010101" pitchFamily="2" charset="-122"/>
                <a:ea typeface="宋体" panose="02010600030101010101" pitchFamily="2" charset="-122"/>
              </a:rPr>
              <a:t>    惯性权重控制着前一速度对当前速度的影响，用于平衡算法的探索和开发能力。</a:t>
            </a:r>
            <a:endParaRPr lang="en-US" altLang="zh-CN" sz="1600" dirty="0">
              <a:latin typeface="宋体" panose="02010600030101010101" pitchFamily="2" charset="-122"/>
              <a:ea typeface="宋体" panose="02010600030101010101" pitchFamily="2" charset="-122"/>
            </a:endParaRPr>
          </a:p>
          <a:p>
            <a:pPr lvl="0"/>
            <a:r>
              <a:rPr lang="zh-CN" altLang="en-US" sz="1600" dirty="0">
                <a:latin typeface="宋体" panose="02010600030101010101" pitchFamily="2" charset="-122"/>
                <a:ea typeface="宋体" panose="02010600030101010101" pitchFamily="2" charset="-122"/>
              </a:rPr>
              <a:t>     一般设置为从</a:t>
            </a:r>
            <a:r>
              <a:rPr lang="en-US" altLang="zh-CN" sz="1600" b="1" dirty="0">
                <a:latin typeface="宋体" panose="02010600030101010101" pitchFamily="2" charset="-122"/>
                <a:ea typeface="宋体" panose="02010600030101010101" pitchFamily="2" charset="-122"/>
              </a:rPr>
              <a:t>0.9</a:t>
            </a:r>
            <a:r>
              <a:rPr lang="zh-CN" altLang="en-US" sz="1600" b="1" dirty="0">
                <a:latin typeface="宋体" panose="02010600030101010101" pitchFamily="2" charset="-122"/>
                <a:ea typeface="宋体" panose="02010600030101010101" pitchFamily="2" charset="-122"/>
              </a:rPr>
              <a:t>线性递减到</a:t>
            </a:r>
            <a:r>
              <a:rPr lang="en-US" altLang="zh-CN" sz="1600" b="1" dirty="0">
                <a:latin typeface="宋体" panose="02010600030101010101" pitchFamily="2" charset="-122"/>
                <a:ea typeface="宋体" panose="02010600030101010101" pitchFamily="2" charset="-122"/>
              </a:rPr>
              <a:t>0.4</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a:p>
            <a:pPr lvl="0"/>
            <a:r>
              <a:rPr lang="en-US" altLang="zh-CN" sz="1600" b="1" dirty="0">
                <a:latin typeface="宋体" panose="02010600030101010101" pitchFamily="2" charset="-122"/>
                <a:ea typeface="宋体" panose="02010600030101010101" pitchFamily="2" charset="-122"/>
              </a:rPr>
              <a:t>2.c1</a:t>
            </a:r>
            <a:r>
              <a:rPr lang="zh-CN" altLang="zh-CN" sz="1600" b="1" dirty="0">
                <a:latin typeface="宋体" panose="02010600030101010101" pitchFamily="2" charset="-122"/>
                <a:ea typeface="宋体" panose="02010600030101010101" pitchFamily="2" charset="-122"/>
              </a:rPr>
              <a:t>与</a:t>
            </a:r>
            <a:r>
              <a:rPr lang="en-US" altLang="zh-CN" sz="1600" b="1" dirty="0">
                <a:latin typeface="宋体" panose="02010600030101010101" pitchFamily="2" charset="-122"/>
                <a:ea typeface="宋体" panose="02010600030101010101" pitchFamily="2" charset="-122"/>
              </a:rPr>
              <a:t>c2</a:t>
            </a:r>
            <a:r>
              <a:rPr lang="zh-CN" altLang="en-US" sz="1600" b="1" dirty="0">
                <a:latin typeface="宋体" panose="02010600030101010101" pitchFamily="2" charset="-122"/>
                <a:ea typeface="宋体" panose="02010600030101010101" pitchFamily="2" charset="-122"/>
              </a:rPr>
              <a:t>（加速度系数）</a:t>
            </a:r>
            <a:endParaRPr lang="en-US" altLang="zh-CN" sz="1600" b="1"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加速度系数</a:t>
            </a:r>
            <a:r>
              <a:rPr lang="en-US" altLang="zh-CN" sz="1600" dirty="0">
                <a:latin typeface="宋体" panose="02010600030101010101" pitchFamily="2" charset="-122"/>
                <a:ea typeface="宋体" panose="02010600030101010101" pitchFamily="2" charset="-122"/>
              </a:rPr>
              <a:t>c1</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c2</a:t>
            </a:r>
            <a:r>
              <a:rPr lang="zh-CN" altLang="en-US" sz="1600" dirty="0">
                <a:latin typeface="宋体" panose="02010600030101010101" pitchFamily="2" charset="-122"/>
                <a:ea typeface="宋体" panose="02010600030101010101" pitchFamily="2" charset="-122"/>
              </a:rPr>
              <a:t>代表了粒子向自身极值</a:t>
            </a:r>
            <a:r>
              <a:rPr lang="en-US" altLang="zh-CN" sz="1600" dirty="0">
                <a:latin typeface="宋体" panose="02010600030101010101" pitchFamily="2" charset="-122"/>
                <a:ea typeface="宋体" panose="02010600030101010101" pitchFamily="2" charset="-122"/>
              </a:rPr>
              <a:t>(</a:t>
            </a:r>
            <a:r>
              <a:rPr lang="en-US" altLang="zh-CN" sz="1600" b="1" dirty="0">
                <a:latin typeface="宋体" panose="02010600030101010101" pitchFamily="2" charset="-122"/>
                <a:ea typeface="宋体" panose="02010600030101010101" pitchFamily="2" charset="-122"/>
              </a:rPr>
              <a:t>Cognitive  acceleration coefficient</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和全局极值</a:t>
            </a:r>
            <a:r>
              <a:rPr lang="en-US" altLang="zh-CN" sz="1600" dirty="0">
                <a:latin typeface="宋体" panose="02010600030101010101" pitchFamily="2" charset="-122"/>
                <a:ea typeface="宋体" panose="02010600030101010101" pitchFamily="2" charset="-122"/>
              </a:rPr>
              <a:t>( </a:t>
            </a:r>
            <a:r>
              <a:rPr lang="en-US" altLang="zh-CN" sz="1600" b="1" dirty="0">
                <a:latin typeface="宋体" panose="02010600030101010101" pitchFamily="2" charset="-122"/>
                <a:ea typeface="宋体" panose="02010600030101010101" pitchFamily="2" charset="-122"/>
              </a:rPr>
              <a:t>Social acceleration coefficient</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推进的加速权值。</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c1</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c2</a:t>
            </a:r>
            <a:r>
              <a:rPr lang="zh-CN" altLang="en-US" sz="1600" dirty="0">
                <a:latin typeface="宋体" panose="02010600030101010101" pitchFamily="2" charset="-122"/>
                <a:ea typeface="宋体" panose="02010600030101010101" pitchFamily="2" charset="-122"/>
              </a:rPr>
              <a:t>通常都等于</a:t>
            </a:r>
            <a:r>
              <a:rPr lang="en-US" altLang="zh-CN" sz="1600" b="1" dirty="0">
                <a:latin typeface="宋体" panose="02010600030101010101" pitchFamily="2" charset="-122"/>
                <a:ea typeface="宋体" panose="02010600030101010101" pitchFamily="2" charset="-122"/>
              </a:rPr>
              <a:t>2.0</a:t>
            </a:r>
            <a:r>
              <a:rPr lang="zh-CN" altLang="en-US" sz="1600" dirty="0">
                <a:latin typeface="宋体" panose="02010600030101010101" pitchFamily="2" charset="-122"/>
                <a:ea typeface="宋体" panose="02010600030101010101" pitchFamily="2" charset="-122"/>
              </a:rPr>
              <a:t>，代表对着两个引导方向的同等重视，也存在一些</a:t>
            </a:r>
            <a:r>
              <a:rPr lang="en-US" altLang="zh-CN" sz="1600" dirty="0">
                <a:latin typeface="宋体" panose="02010600030101010101" pitchFamily="2" charset="-122"/>
                <a:ea typeface="宋体" panose="02010600030101010101" pitchFamily="2" charset="-122"/>
              </a:rPr>
              <a:t>c1</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c2</a:t>
            </a:r>
            <a:r>
              <a:rPr lang="zh-CN" altLang="en-US" sz="1600" dirty="0">
                <a:latin typeface="宋体" panose="02010600030101010101" pitchFamily="2" charset="-122"/>
                <a:ea typeface="宋体" panose="02010600030101010101" pitchFamily="2" charset="-122"/>
              </a:rPr>
              <a:t>不等的设置。但其范围一般在</a:t>
            </a:r>
            <a:r>
              <a:rPr lang="en-US" altLang="zh-CN" sz="1600" b="1" dirty="0">
                <a:latin typeface="宋体" panose="02010600030101010101" pitchFamily="2" charset="-122"/>
                <a:ea typeface="宋体" panose="02010600030101010101" pitchFamily="2" charset="-122"/>
              </a:rPr>
              <a:t>0</a:t>
            </a:r>
            <a:r>
              <a:rPr lang="zh-CN" altLang="en-US" sz="1600" b="1" dirty="0">
                <a:latin typeface="宋体" panose="02010600030101010101" pitchFamily="2" charset="-122"/>
                <a:ea typeface="宋体" panose="02010600030101010101" pitchFamily="2" charset="-122"/>
              </a:rPr>
              <a:t>到</a:t>
            </a:r>
            <a:r>
              <a:rPr lang="en-US" altLang="zh-CN" sz="1600" b="1"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之间。</a:t>
            </a:r>
            <a:endParaRPr lang="en-US" altLang="zh-CN" sz="1600" dirty="0">
              <a:latin typeface="宋体" panose="02010600030101010101" pitchFamily="2" charset="-122"/>
              <a:ea typeface="宋体" panose="02010600030101010101" pitchFamily="2" charset="-122"/>
            </a:endParaRPr>
          </a:p>
          <a:p>
            <a:r>
              <a:rPr lang="en-US" altLang="zh-CN" sz="1600" b="1" dirty="0">
                <a:latin typeface="宋体" panose="02010600030101010101" pitchFamily="2" charset="-122"/>
                <a:ea typeface="宋体" panose="02010600030101010101" pitchFamily="2" charset="-122"/>
              </a:rPr>
              <a:t>3.swarmSiz</a:t>
            </a:r>
            <a:r>
              <a:rPr lang="zh-CN" altLang="en-US" sz="1600" b="1" dirty="0">
                <a:latin typeface="宋体" panose="02010600030101010101" pitchFamily="2" charset="-122"/>
                <a:ea typeface="宋体" panose="02010600030101010101" pitchFamily="2" charset="-122"/>
              </a:rPr>
              <a:t>（种群规模）</a:t>
            </a:r>
            <a:endParaRPr lang="en-US" altLang="zh-CN" sz="1600" b="1"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种群规模</a:t>
            </a:r>
            <a:r>
              <a:rPr lang="en-US" altLang="zh-CN" sz="1600" dirty="0">
                <a:latin typeface="宋体" panose="02010600030101010101" pitchFamily="2" charset="-122"/>
                <a:ea typeface="宋体" panose="02010600030101010101" pitchFamily="2" charset="-122"/>
              </a:rPr>
              <a:t>N</a:t>
            </a:r>
            <a:r>
              <a:rPr lang="zh-CN" altLang="en-US" sz="1600" dirty="0">
                <a:latin typeface="宋体" panose="02010600030101010101" pitchFamily="2" charset="-122"/>
                <a:ea typeface="宋体" panose="02010600030101010101" pitchFamily="2" charset="-122"/>
              </a:rPr>
              <a:t>影响算着算法的搜索能力和计算量。</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PSO</a:t>
            </a:r>
            <a:r>
              <a:rPr lang="zh-CN" altLang="en-US" sz="1600" dirty="0">
                <a:latin typeface="宋体" panose="02010600030101010101" pitchFamily="2" charset="-122"/>
                <a:ea typeface="宋体" panose="02010600030101010101" pitchFamily="2" charset="-122"/>
              </a:rPr>
              <a:t>对种群规模要求不高，一般取</a:t>
            </a:r>
            <a:r>
              <a:rPr lang="en-US" altLang="zh-CN" sz="1600" b="1" dirty="0">
                <a:latin typeface="宋体" panose="02010600030101010101" pitchFamily="2" charset="-122"/>
                <a:ea typeface="宋体" panose="02010600030101010101" pitchFamily="2" charset="-122"/>
              </a:rPr>
              <a:t>20~40</a:t>
            </a:r>
            <a:r>
              <a:rPr lang="zh-CN" altLang="en-US" sz="1600" dirty="0">
                <a:latin typeface="宋体" panose="02010600030101010101" pitchFamily="2" charset="-122"/>
                <a:ea typeface="宋体" panose="02010600030101010101" pitchFamily="2" charset="-122"/>
              </a:rPr>
              <a:t>就可以达到很好的求解效果，不过对于比较难的问题或特定类别问题，粒子数可以达到</a:t>
            </a:r>
            <a:r>
              <a:rPr lang="en-US" altLang="zh-CN" sz="1600" b="1" dirty="0">
                <a:latin typeface="宋体" panose="02010600030101010101" pitchFamily="2" charset="-122"/>
                <a:ea typeface="宋体" panose="02010600030101010101" pitchFamily="2" charset="-122"/>
              </a:rPr>
              <a:t>100</a:t>
            </a:r>
            <a:r>
              <a:rPr lang="zh-CN" altLang="en-US" sz="1600" b="1" dirty="0">
                <a:latin typeface="宋体" panose="02010600030101010101" pitchFamily="2" charset="-122"/>
                <a:ea typeface="宋体" panose="02010600030101010101" pitchFamily="2" charset="-122"/>
              </a:rPr>
              <a:t>或</a:t>
            </a:r>
            <a:r>
              <a:rPr lang="en-US" altLang="zh-CN" sz="1600" b="1" dirty="0">
                <a:latin typeface="宋体" panose="02010600030101010101" pitchFamily="2" charset="-122"/>
                <a:ea typeface="宋体" panose="02010600030101010101" pitchFamily="2" charset="-122"/>
              </a:rPr>
              <a:t>200</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r>
              <a:rPr lang="en-US" altLang="zh-CN" sz="1600" b="1" dirty="0">
                <a:latin typeface="宋体" panose="02010600030101010101" pitchFamily="2" charset="-122"/>
                <a:ea typeface="宋体" panose="02010600030101010101" pitchFamily="2" charset="-122"/>
              </a:rPr>
              <a:t>4.localSize</a:t>
            </a:r>
            <a:r>
              <a:rPr lang="zh-CN" altLang="en-US" sz="1600" b="1" dirty="0">
                <a:latin typeface="宋体" panose="02010600030101010101" pitchFamily="2" charset="-122"/>
                <a:ea typeface="宋体" panose="02010600030101010101" pitchFamily="2" charset="-122"/>
              </a:rPr>
              <a:t>（窗口大小）</a:t>
            </a:r>
            <a:endParaRPr lang="en-US" altLang="zh-CN" sz="1600" b="1"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窗口的大小由问题本身所决定，就是解决问题的长度。</a:t>
            </a:r>
            <a:endParaRPr lang="en-US" altLang="zh-CN" sz="1600" dirty="0">
              <a:latin typeface="宋体" panose="02010600030101010101" pitchFamily="2" charset="-122"/>
              <a:ea typeface="宋体" panose="02010600030101010101" pitchFamily="2" charset="-122"/>
            </a:endParaRPr>
          </a:p>
          <a:p>
            <a:pPr lvl="0"/>
            <a:r>
              <a:rPr lang="en-US" altLang="zh-CN" sz="1600" b="1" dirty="0">
                <a:latin typeface="宋体" panose="02010600030101010101" pitchFamily="2" charset="-122"/>
                <a:ea typeface="宋体" panose="02010600030101010101" pitchFamily="2" charset="-122"/>
              </a:rPr>
              <a:t>5.maxIterValue</a:t>
            </a:r>
            <a:r>
              <a:rPr lang="zh-CN" altLang="en-US" sz="1600" b="1" dirty="0">
                <a:latin typeface="宋体" panose="02010600030101010101" pitchFamily="2" charset="-122"/>
                <a:ea typeface="宋体" panose="02010600030101010101" pitchFamily="2" charset="-122"/>
              </a:rPr>
              <a:t>（终止条件）</a:t>
            </a:r>
            <a:endParaRPr lang="en-US" altLang="zh-CN" sz="1600" b="1" dirty="0">
              <a:latin typeface="宋体" panose="02010600030101010101" pitchFamily="2" charset="-122"/>
              <a:ea typeface="宋体" panose="02010600030101010101" pitchFamily="2" charset="-122"/>
            </a:endParaRPr>
          </a:p>
          <a:p>
            <a:r>
              <a:rPr lang="zh-CN" altLang="en-US" sz="1600" dirty="0"/>
              <a:t>      </a:t>
            </a:r>
            <a:r>
              <a:rPr lang="zh-CN" altLang="en-US" sz="1600" dirty="0">
                <a:latin typeface="宋体" panose="02010600030101010101" pitchFamily="2" charset="-122"/>
                <a:ea typeface="宋体" panose="02010600030101010101" pitchFamily="2" charset="-122"/>
              </a:rPr>
              <a:t>终止条件决定算法运行的结束，由具体的应用和问题本身所确定。将最大循环数设定为</a:t>
            </a:r>
            <a:r>
              <a:rPr lang="en-US" altLang="zh-CN" sz="1600" b="1" dirty="0">
                <a:latin typeface="宋体" panose="02010600030101010101" pitchFamily="2" charset="-122"/>
                <a:ea typeface="宋体" panose="02010600030101010101" pitchFamily="2" charset="-122"/>
              </a:rPr>
              <a:t>50.100.200</a:t>
            </a:r>
            <a:r>
              <a:rPr lang="zh-CN" altLang="en-US" sz="1600" dirty="0">
                <a:latin typeface="宋体" panose="02010600030101010101" pitchFamily="2" charset="-122"/>
                <a:ea typeface="宋体" panose="02010600030101010101" pitchFamily="2" charset="-122"/>
              </a:rPr>
              <a:t>等等</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当一个算法在很长一段迭代没有的得到任何改善，则可以终止算法。     </a:t>
            </a:r>
          </a:p>
        </p:txBody>
      </p:sp>
    </p:spTree>
    <p:extLst>
      <p:ext uri="{BB962C8B-B14F-4D97-AF65-F5344CB8AC3E}">
        <p14:creationId xmlns:p14="http://schemas.microsoft.com/office/powerpoint/2010/main" val="2754233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BA44B7B7-C870-44FD-9145-880F49CEB471}"/>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sp>
        <p:nvSpPr>
          <p:cNvPr id="6" name="对角圆角矩形 3">
            <a:extLst>
              <a:ext uri="{FF2B5EF4-FFF2-40B4-BE49-F238E27FC236}">
                <a16:creationId xmlns:a16="http://schemas.microsoft.com/office/drawing/2014/main" id="{870F2BCA-CF54-41C7-9D4D-44DABE30A5AE}"/>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7" name="图片 6" descr="A000220150318F63PPIC">
            <a:extLst>
              <a:ext uri="{FF2B5EF4-FFF2-40B4-BE49-F238E27FC236}">
                <a16:creationId xmlns:a16="http://schemas.microsoft.com/office/drawing/2014/main" id="{7258CE08-C434-475F-8F7C-FF23C1910831}"/>
              </a:ext>
            </a:extLst>
          </p:cNvPr>
          <p:cNvPicPr>
            <a:picLocks noChangeAspect="1"/>
          </p:cNvPicPr>
          <p:nvPr/>
        </p:nvPicPr>
        <p:blipFill>
          <a:blip r:embed="rId2"/>
          <a:stretch>
            <a:fillRect/>
          </a:stretch>
        </p:blipFill>
        <p:spPr>
          <a:xfrm>
            <a:off x="1407795" y="2154555"/>
            <a:ext cx="1883410" cy="2548890"/>
          </a:xfrm>
          <a:prstGeom prst="rect">
            <a:avLst/>
          </a:prstGeom>
        </p:spPr>
      </p:pic>
      <p:sp>
        <p:nvSpPr>
          <p:cNvPr id="8" name="文本框 7">
            <a:extLst>
              <a:ext uri="{FF2B5EF4-FFF2-40B4-BE49-F238E27FC236}">
                <a16:creationId xmlns:a16="http://schemas.microsoft.com/office/drawing/2014/main" id="{BEF93451-AC2E-4B4D-8CDA-D2AC76185F13}"/>
              </a:ext>
            </a:extLst>
          </p:cNvPr>
          <p:cNvSpPr txBox="1"/>
          <p:nvPr/>
        </p:nvSpPr>
        <p:spPr>
          <a:xfrm>
            <a:off x="4546630" y="3073980"/>
            <a:ext cx="7385019" cy="2862322"/>
          </a:xfrm>
          <a:prstGeom prst="rect">
            <a:avLst/>
          </a:prstGeom>
          <a:noFill/>
        </p:spPr>
        <p:txBody>
          <a:bodyPr wrap="square" rtlCol="0">
            <a:spAutoFit/>
          </a:bodyPr>
          <a:lstStyle/>
          <a:p>
            <a:pPr algn="ct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案例七</a:t>
            </a:r>
            <a:r>
              <a:rPr kumimoji="0" lang="en-US" altLang="zh-CN"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a:t>
            </a:r>
            <a:r>
              <a:rPr lang="zh-CN" altLang="en-US" sz="3600" b="1" dirty="0">
                <a:solidFill>
                  <a:schemeClr val="accent6"/>
                </a:solidFill>
              </a:rPr>
              <a:t>基于聚类图像分割算法</a:t>
            </a:r>
          </a:p>
          <a:p>
            <a:pPr algn="ctr"/>
            <a:endParaRPr lang="zh-CN" altLang="en-US" sz="3600" b="1" dirty="0">
              <a:solidFill>
                <a:schemeClr val="accent6"/>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endParaRPr>
          </a:p>
        </p:txBody>
      </p:sp>
      <p:sp>
        <p:nvSpPr>
          <p:cNvPr id="9" name="对角圆角矩形 2">
            <a:extLst>
              <a:ext uri="{FF2B5EF4-FFF2-40B4-BE49-F238E27FC236}">
                <a16:creationId xmlns:a16="http://schemas.microsoft.com/office/drawing/2014/main" id="{C79D80EC-92A9-4B67-920D-05BD3A9DBC3A}"/>
              </a:ext>
            </a:extLst>
          </p:cNvPr>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第七部分</a:t>
            </a:r>
          </a:p>
        </p:txBody>
      </p:sp>
      <p:pic>
        <p:nvPicPr>
          <p:cNvPr id="10" name="图片 9">
            <a:extLst>
              <a:ext uri="{FF2B5EF4-FFF2-40B4-BE49-F238E27FC236}">
                <a16:creationId xmlns:a16="http://schemas.microsoft.com/office/drawing/2014/main" id="{5536E8F7-F67C-491D-91ED-C567BF069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1" name="组合 10">
            <a:extLst>
              <a:ext uri="{FF2B5EF4-FFF2-40B4-BE49-F238E27FC236}">
                <a16:creationId xmlns:a16="http://schemas.microsoft.com/office/drawing/2014/main" id="{72E86DD4-8115-4F11-9A04-C69EC61F60CA}"/>
              </a:ext>
            </a:extLst>
          </p:cNvPr>
          <p:cNvGrpSpPr/>
          <p:nvPr/>
        </p:nvGrpSpPr>
        <p:grpSpPr>
          <a:xfrm>
            <a:off x="1831975" y="620010"/>
            <a:ext cx="5175250" cy="735965"/>
            <a:chOff x="8345" y="3174"/>
            <a:chExt cx="8150" cy="1159"/>
          </a:xfrm>
        </p:grpSpPr>
        <p:sp>
          <p:nvSpPr>
            <p:cNvPr id="12" name="文本框 4">
              <a:extLst>
                <a:ext uri="{FF2B5EF4-FFF2-40B4-BE49-F238E27FC236}">
                  <a16:creationId xmlns:a16="http://schemas.microsoft.com/office/drawing/2014/main" id="{320DD97D-E177-48F4-B72C-E8B81D3C6A07}"/>
                </a:ext>
              </a:extLst>
            </p:cNvPr>
            <p:cNvSpPr txBox="1"/>
            <p:nvPr/>
          </p:nvSpPr>
          <p:spPr>
            <a:xfrm>
              <a:off x="8345" y="3174"/>
              <a:ext cx="815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大连海事大学</a:t>
              </a:r>
            </a:p>
          </p:txBody>
        </p:sp>
        <p:sp>
          <p:nvSpPr>
            <p:cNvPr id="13" name="文本框 5">
              <a:extLst>
                <a:ext uri="{FF2B5EF4-FFF2-40B4-BE49-F238E27FC236}">
                  <a16:creationId xmlns:a16="http://schemas.microsoft.com/office/drawing/2014/main" id="{F0F15B56-5796-4082-8BEF-204C52368D2B}"/>
                </a:ext>
              </a:extLst>
            </p:cNvPr>
            <p:cNvSpPr txBox="1"/>
            <p:nvPr/>
          </p:nvSpPr>
          <p:spPr>
            <a:xfrm>
              <a:off x="8345" y="3899"/>
              <a:ext cx="8150"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6E94"/>
                  </a:solidFill>
                  <a:effectLst/>
                  <a:uLnTx/>
                  <a:uFillTx/>
                  <a:latin typeface="Verdana"/>
                  <a:ea typeface="+mn-ea"/>
                  <a:cs typeface="+mn-cs"/>
                </a:rPr>
                <a:t>DALIAN MAIRITIME UNIVERSITY</a:t>
              </a:r>
              <a:endParaRPr kumimoji="0" sz="1200" b="0" i="0" u="none" strike="noStrike" kern="1200" cap="none" spc="0" normalizeH="0" baseline="0" noProof="0" dirty="0">
                <a:ln>
                  <a:noFill/>
                </a:ln>
                <a:solidFill>
                  <a:srgbClr val="506E94"/>
                </a:solidFill>
                <a:effectLst/>
                <a:uLnTx/>
                <a:uFillTx/>
                <a:latin typeface="Verdana"/>
                <a:ea typeface="+mn-ea"/>
                <a:cs typeface="+mn-cs"/>
              </a:endParaRPr>
            </a:p>
          </p:txBody>
        </p:sp>
      </p:grpSp>
    </p:spTree>
    <p:extLst>
      <p:ext uri="{BB962C8B-B14F-4D97-AF65-F5344CB8AC3E}">
        <p14:creationId xmlns:p14="http://schemas.microsoft.com/office/powerpoint/2010/main" val="3635936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FC68758C-1467-4069-9686-94943C059DB8}"/>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D70FC43F-E9F9-4C34-AF8D-A879CC838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8" name="文本框 7">
            <a:extLst>
              <a:ext uri="{FF2B5EF4-FFF2-40B4-BE49-F238E27FC236}">
                <a16:creationId xmlns:a16="http://schemas.microsoft.com/office/drawing/2014/main" id="{080821CD-970B-4FD0-9A12-CECBF28F83DA}"/>
              </a:ext>
            </a:extLst>
          </p:cNvPr>
          <p:cNvSpPr txBox="1"/>
          <p:nvPr/>
        </p:nvSpPr>
        <p:spPr>
          <a:xfrm>
            <a:off x="545472" y="2323014"/>
            <a:ext cx="5553953" cy="3139321"/>
          </a:xfrm>
          <a:prstGeom prst="rect">
            <a:avLst/>
          </a:prstGeom>
          <a:noFill/>
          <a:ln>
            <a:solidFill>
              <a:schemeClr val="tx1"/>
            </a:solidFill>
          </a:ln>
        </p:spPr>
        <p:txBody>
          <a:bodyPr wrap="square" rtlCol="0">
            <a:spAutoFit/>
          </a:bodyPr>
          <a:lstStyle/>
          <a:p>
            <a:r>
              <a:rPr lang="zh-CN" altLang="en-US" dirty="0">
                <a:latin typeface="仿宋" panose="02010609060101010101" pitchFamily="49" charset="-122"/>
                <a:ea typeface="仿宋" panose="02010609060101010101" pitchFamily="49" charset="-122"/>
              </a:rPr>
              <a:t>      基于色彩聚类的乱针绣铺底绣稿生成方法，包括以下步骤 ：将输入图像转换到合适的色彩空间，以便更准确的度量颜色之间的差异程度 ； 采用绣线库中可选绣线颜色对图像进行颜色量化，统计量化图像的直方图，并对直方图中占比最多的几种颜色进行聚类，从而得到输入图像的构成颜色 ； 利用图像构成颜色初始化聚类算法，聚类得到每个像素的类别及绣制每一 类所需的绣线颜色 ； 对聚类结果做优化处理，消除聚类结果中的孤立的像素点及零散的小面积区域，得到平滑的图像色块区域划分，生成铺底绣稿 ； 利用得到的铺底绣稿进行铺底绣制。</a:t>
            </a:r>
          </a:p>
        </p:txBody>
      </p:sp>
      <p:sp>
        <p:nvSpPr>
          <p:cNvPr id="9" name="文本框 8">
            <a:extLst>
              <a:ext uri="{FF2B5EF4-FFF2-40B4-BE49-F238E27FC236}">
                <a16:creationId xmlns:a16="http://schemas.microsoft.com/office/drawing/2014/main" id="{D2616404-3D30-4054-B5EB-5784F7023157}"/>
              </a:ext>
            </a:extLst>
          </p:cNvPr>
          <p:cNvSpPr txBox="1"/>
          <p:nvPr/>
        </p:nvSpPr>
        <p:spPr>
          <a:xfrm>
            <a:off x="447402" y="1816591"/>
            <a:ext cx="1846286"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实现过程</a:t>
            </a:r>
            <a:endParaRPr lang="zh-CN" altLang="en-US" sz="2000" b="1" dirty="0">
              <a:latin typeface="仿宋" panose="02010609060101010101" pitchFamily="49" charset="-122"/>
              <a:ea typeface="仿宋" panose="02010609060101010101" pitchFamily="49" charset="-122"/>
            </a:endParaRPr>
          </a:p>
        </p:txBody>
      </p:sp>
      <p:pic>
        <p:nvPicPr>
          <p:cNvPr id="13" name="图片 12">
            <a:extLst>
              <a:ext uri="{FF2B5EF4-FFF2-40B4-BE49-F238E27FC236}">
                <a16:creationId xmlns:a16="http://schemas.microsoft.com/office/drawing/2014/main" id="{F4839D6E-CAFF-4163-A6A4-3FA825634A8B}"/>
              </a:ext>
            </a:extLst>
          </p:cNvPr>
          <p:cNvPicPr>
            <a:picLocks noChangeAspect="1"/>
          </p:cNvPicPr>
          <p:nvPr/>
        </p:nvPicPr>
        <p:blipFill>
          <a:blip r:embed="rId3"/>
          <a:stretch>
            <a:fillRect/>
          </a:stretch>
        </p:blipFill>
        <p:spPr>
          <a:xfrm>
            <a:off x="6225491" y="1753824"/>
            <a:ext cx="5421037" cy="4119573"/>
          </a:xfrm>
          <a:prstGeom prst="rect">
            <a:avLst/>
          </a:prstGeom>
        </p:spPr>
      </p:pic>
      <p:sp>
        <p:nvSpPr>
          <p:cNvPr id="14" name="文本框 4">
            <a:extLst>
              <a:ext uri="{FF2B5EF4-FFF2-40B4-BE49-F238E27FC236}">
                <a16:creationId xmlns:a16="http://schemas.microsoft.com/office/drawing/2014/main" id="{E6D77906-4D78-4E00-A2C4-7199E46A8D0C}"/>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算法原理</a:t>
            </a:r>
          </a:p>
        </p:txBody>
      </p:sp>
    </p:spTree>
    <p:extLst>
      <p:ext uri="{BB962C8B-B14F-4D97-AF65-F5344CB8AC3E}">
        <p14:creationId xmlns:p14="http://schemas.microsoft.com/office/powerpoint/2010/main" val="2558010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06E45796-C0DA-4B62-9DB0-D85DD372EE1C}"/>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ED54617A-9675-4D67-BE2D-594AB2E02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8903CBCA-1392-4E1A-B150-794B053EAE72}"/>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计算公式</a:t>
            </a:r>
          </a:p>
        </p:txBody>
      </p:sp>
      <p:sp>
        <p:nvSpPr>
          <p:cNvPr id="6" name="文本框 5">
            <a:extLst>
              <a:ext uri="{FF2B5EF4-FFF2-40B4-BE49-F238E27FC236}">
                <a16:creationId xmlns:a16="http://schemas.microsoft.com/office/drawing/2014/main" id="{6470E64D-E0F4-4348-B020-DEB5F7B6EB57}"/>
              </a:ext>
            </a:extLst>
          </p:cNvPr>
          <p:cNvSpPr txBox="1"/>
          <p:nvPr/>
        </p:nvSpPr>
        <p:spPr>
          <a:xfrm>
            <a:off x="1615736" y="1793289"/>
            <a:ext cx="7306322" cy="400110"/>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利用图的最小分割算法进行平滑处理，从新分配个像素的类别</a:t>
            </a:r>
            <a:r>
              <a:rPr lang="zh-CN" altLang="en-US" sz="2000" dirty="0"/>
              <a:t>：</a:t>
            </a:r>
          </a:p>
        </p:txBody>
      </p:sp>
      <p:pic>
        <p:nvPicPr>
          <p:cNvPr id="8" name="图片 7">
            <a:extLst>
              <a:ext uri="{FF2B5EF4-FFF2-40B4-BE49-F238E27FC236}">
                <a16:creationId xmlns:a16="http://schemas.microsoft.com/office/drawing/2014/main" id="{C8CAE7FA-C6F5-49B1-B6A6-91029ACF8398}"/>
              </a:ext>
            </a:extLst>
          </p:cNvPr>
          <p:cNvPicPr>
            <a:picLocks noChangeAspect="1"/>
          </p:cNvPicPr>
          <p:nvPr/>
        </p:nvPicPr>
        <p:blipFill>
          <a:blip r:embed="rId3"/>
          <a:stretch>
            <a:fillRect/>
          </a:stretch>
        </p:blipFill>
        <p:spPr>
          <a:xfrm>
            <a:off x="2240348" y="2386671"/>
            <a:ext cx="5946658" cy="498337"/>
          </a:xfrm>
          <a:prstGeom prst="rect">
            <a:avLst/>
          </a:prstGeom>
        </p:spPr>
      </p:pic>
      <p:sp>
        <p:nvSpPr>
          <p:cNvPr id="9" name="文本框 8">
            <a:extLst>
              <a:ext uri="{FF2B5EF4-FFF2-40B4-BE49-F238E27FC236}">
                <a16:creationId xmlns:a16="http://schemas.microsoft.com/office/drawing/2014/main" id="{D48DD6A7-887F-4044-B6F1-BA920F5DE7B3}"/>
              </a:ext>
            </a:extLst>
          </p:cNvPr>
          <p:cNvSpPr txBox="1"/>
          <p:nvPr/>
        </p:nvSpPr>
        <p:spPr>
          <a:xfrm>
            <a:off x="1615736" y="3078281"/>
            <a:ext cx="7847860" cy="1908215"/>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其中，</a:t>
            </a:r>
            <a:r>
              <a:rPr lang="en-US" altLang="zh-CN" sz="2000" dirty="0" err="1">
                <a:latin typeface="仿宋" panose="02010609060101010101" pitchFamily="49" charset="-122"/>
                <a:ea typeface="仿宋" panose="02010609060101010101" pitchFamily="49" charset="-122"/>
              </a:rPr>
              <a:t>Dp</a:t>
            </a:r>
            <a:r>
              <a:rPr lang="en-US" altLang="zh-CN" sz="2000" dirty="0">
                <a:latin typeface="仿宋" panose="02010609060101010101" pitchFamily="49" charset="-122"/>
                <a:ea typeface="仿宋" panose="02010609060101010101" pitchFamily="49" charset="-122"/>
              </a:rPr>
              <a:t>(</a:t>
            </a:r>
            <a:r>
              <a:rPr lang="en-US" altLang="zh-CN" sz="2000" dirty="0" err="1">
                <a:latin typeface="仿宋" panose="02010609060101010101" pitchFamily="49" charset="-122"/>
                <a:ea typeface="仿宋" panose="02010609060101010101" pitchFamily="49" charset="-122"/>
              </a:rPr>
              <a:t>lp</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为区域数据项，表示像素 </a:t>
            </a:r>
            <a:r>
              <a:rPr lang="en-US" altLang="zh-CN" sz="2000" dirty="0">
                <a:latin typeface="仿宋" panose="02010609060101010101" pitchFamily="49" charset="-122"/>
                <a:ea typeface="仿宋" panose="02010609060101010101" pitchFamily="49" charset="-122"/>
              </a:rPr>
              <a:t>p </a:t>
            </a:r>
            <a:r>
              <a:rPr lang="zh-CN" altLang="en-US" sz="2000" dirty="0">
                <a:latin typeface="仿宋" panose="02010609060101010101" pitchFamily="49" charset="-122"/>
                <a:ea typeface="仿宋" panose="02010609060101010101" pitchFamily="49" charset="-122"/>
              </a:rPr>
              <a:t>与其类别 </a:t>
            </a:r>
            <a:r>
              <a:rPr lang="en-US" altLang="zh-CN" sz="2000" dirty="0" err="1">
                <a:latin typeface="仿宋" panose="02010609060101010101" pitchFamily="49" charset="-122"/>
                <a:ea typeface="仿宋" panose="02010609060101010101" pitchFamily="49" charset="-122"/>
              </a:rPr>
              <a:t>lp</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的匹配程度，</a:t>
            </a:r>
            <a:r>
              <a:rPr lang="en-US" altLang="zh-CN" sz="2000" dirty="0">
                <a:latin typeface="仿宋" panose="02010609060101010101" pitchFamily="49" charset="-122"/>
                <a:ea typeface="仿宋" panose="02010609060101010101" pitchFamily="49" charset="-122"/>
              </a:rPr>
              <a:t>V(</a:t>
            </a:r>
            <a:r>
              <a:rPr lang="en-US" altLang="zh-CN" sz="2000" dirty="0" err="1">
                <a:latin typeface="仿宋" panose="02010609060101010101" pitchFamily="49" charset="-122"/>
                <a:ea typeface="仿宋" panose="02010609060101010101" pitchFamily="49" charset="-122"/>
              </a:rPr>
              <a:t>p,q</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为边界平滑 项，表示相邻像素 </a:t>
            </a:r>
            <a:r>
              <a:rPr lang="en-US" altLang="zh-CN" sz="2000" dirty="0">
                <a:latin typeface="仿宋" panose="02010609060101010101" pitchFamily="49" charset="-122"/>
                <a:ea typeface="仿宋" panose="02010609060101010101" pitchFamily="49" charset="-122"/>
              </a:rPr>
              <a:t>p </a:t>
            </a:r>
            <a:r>
              <a:rPr lang="zh-CN" altLang="en-US" sz="2000" dirty="0">
                <a:latin typeface="仿宋" panose="02010609060101010101" pitchFamily="49" charset="-122"/>
                <a:ea typeface="仿宋" panose="02010609060101010101" pitchFamily="49" charset="-122"/>
              </a:rPr>
              <a:t>和像素 </a:t>
            </a:r>
            <a:r>
              <a:rPr lang="en-US" altLang="zh-CN" sz="2000" dirty="0">
                <a:latin typeface="仿宋" panose="02010609060101010101" pitchFamily="49" charset="-122"/>
                <a:ea typeface="仿宋" panose="02010609060101010101" pitchFamily="49" charset="-122"/>
              </a:rPr>
              <a:t>q </a:t>
            </a:r>
            <a:r>
              <a:rPr lang="zh-CN" altLang="en-US" sz="2000" dirty="0">
                <a:latin typeface="仿宋" panose="02010609060101010101" pitchFamily="49" charset="-122"/>
                <a:ea typeface="仿宋" panose="02010609060101010101" pitchFamily="49" charset="-122"/>
              </a:rPr>
              <a:t>之间的不一致性，∏表示输入图像 </a:t>
            </a:r>
            <a:r>
              <a:rPr lang="en-US" altLang="zh-CN" sz="2000" dirty="0">
                <a:latin typeface="仿宋" panose="02010609060101010101" pitchFamily="49" charset="-122"/>
                <a:ea typeface="仿宋" panose="02010609060101010101" pitchFamily="49" charset="-122"/>
              </a:rPr>
              <a:t>8- </a:t>
            </a:r>
            <a:r>
              <a:rPr lang="zh-CN" altLang="en-US" sz="2000" dirty="0">
                <a:latin typeface="仿宋" panose="02010609060101010101" pitchFamily="49" charset="-122"/>
                <a:ea typeface="仿宋" panose="02010609060101010101" pitchFamily="49" charset="-122"/>
              </a:rPr>
              <a:t>邻域系统中的无序像素 对集合，</a:t>
            </a:r>
            <a:r>
              <a:rPr lang="en-US" altLang="zh-CN" sz="2000" dirty="0">
                <a:latin typeface="仿宋" panose="02010609060101010101" pitchFamily="49" charset="-122"/>
                <a:ea typeface="仿宋" panose="02010609060101010101" pitchFamily="49" charset="-122"/>
              </a:rPr>
              <a:t>λ </a:t>
            </a:r>
            <a:r>
              <a:rPr lang="zh-CN" altLang="en-US" sz="2000" dirty="0">
                <a:latin typeface="仿宋" panose="02010609060101010101" pitchFamily="49" charset="-122"/>
                <a:ea typeface="仿宋" panose="02010609060101010101" pitchFamily="49" charset="-122"/>
              </a:rPr>
              <a:t>为权重因子，</a:t>
            </a:r>
            <a:r>
              <a:rPr lang="en-US" altLang="zh-CN" sz="2000" dirty="0">
                <a:latin typeface="仿宋" panose="02010609060101010101" pitchFamily="49" charset="-122"/>
                <a:ea typeface="仿宋" panose="02010609060101010101" pitchFamily="49" charset="-122"/>
              </a:rPr>
              <a:t>λ </a:t>
            </a:r>
            <a:r>
              <a:rPr lang="zh-CN" altLang="en-US" sz="2000" dirty="0">
                <a:latin typeface="仿宋" panose="02010609060101010101" pitchFamily="49" charset="-122"/>
                <a:ea typeface="仿宋" panose="02010609060101010101" pitchFamily="49" charset="-122"/>
              </a:rPr>
              <a:t>取值范围 </a:t>
            </a:r>
            <a:r>
              <a:rPr lang="en-US" altLang="zh-CN" sz="2000" dirty="0">
                <a:latin typeface="仿宋" panose="02010609060101010101" pitchFamily="49" charset="-122"/>
                <a:ea typeface="仿宋" panose="02010609060101010101" pitchFamily="49" charset="-122"/>
              </a:rPr>
              <a:t>0 </a:t>
            </a: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10</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δ(</a:t>
            </a:r>
            <a:r>
              <a:rPr lang="en-US" altLang="zh-CN" sz="2000" dirty="0" err="1">
                <a:latin typeface="仿宋" panose="02010609060101010101" pitchFamily="49" charset="-122"/>
                <a:ea typeface="仿宋" panose="02010609060101010101" pitchFamily="49" charset="-122"/>
              </a:rPr>
              <a:t>lp,lq</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为指示函数，用于指示像素 </a:t>
            </a:r>
            <a:r>
              <a:rPr lang="en-US" altLang="zh-CN" sz="2000" dirty="0">
                <a:latin typeface="仿宋" panose="02010609060101010101" pitchFamily="49" charset="-122"/>
                <a:ea typeface="仿宋" panose="02010609060101010101" pitchFamily="49" charset="-122"/>
              </a:rPr>
              <a:t>p </a:t>
            </a:r>
            <a:r>
              <a:rPr lang="zh-CN" altLang="en-US" sz="2000" dirty="0">
                <a:latin typeface="仿宋" panose="02010609060101010101" pitchFamily="49" charset="-122"/>
                <a:ea typeface="仿宋" panose="02010609060101010101" pitchFamily="49" charset="-122"/>
              </a:rPr>
              <a:t>的类 别 </a:t>
            </a:r>
            <a:r>
              <a:rPr lang="en-US" altLang="zh-CN" sz="2000" dirty="0" err="1">
                <a:latin typeface="仿宋" panose="02010609060101010101" pitchFamily="49" charset="-122"/>
                <a:ea typeface="仿宋" panose="02010609060101010101" pitchFamily="49" charset="-122"/>
              </a:rPr>
              <a:t>lp</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和像素 </a:t>
            </a:r>
            <a:r>
              <a:rPr lang="en-US" altLang="zh-CN" sz="2000" dirty="0">
                <a:latin typeface="仿宋" panose="02010609060101010101" pitchFamily="49" charset="-122"/>
                <a:ea typeface="仿宋" panose="02010609060101010101" pitchFamily="49" charset="-122"/>
              </a:rPr>
              <a:t>q </a:t>
            </a:r>
            <a:r>
              <a:rPr lang="zh-CN" altLang="en-US" sz="2000" dirty="0">
                <a:latin typeface="仿宋" panose="02010609060101010101" pitchFamily="49" charset="-122"/>
                <a:ea typeface="仿宋" panose="02010609060101010101" pitchFamily="49" charset="-122"/>
              </a:rPr>
              <a:t>的类别 </a:t>
            </a:r>
            <a:r>
              <a:rPr lang="en-US" altLang="zh-CN" sz="2000" dirty="0" err="1">
                <a:latin typeface="仿宋" panose="02010609060101010101" pitchFamily="49" charset="-122"/>
                <a:ea typeface="仿宋" panose="02010609060101010101" pitchFamily="49" charset="-122"/>
              </a:rPr>
              <a:t>lq</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是否相同， 定义如下 ：</a:t>
            </a:r>
          </a:p>
          <a:p>
            <a:endParaRPr lang="zh-CN" altLang="en-US" dirty="0"/>
          </a:p>
        </p:txBody>
      </p:sp>
      <p:pic>
        <p:nvPicPr>
          <p:cNvPr id="10" name="图片 9">
            <a:extLst>
              <a:ext uri="{FF2B5EF4-FFF2-40B4-BE49-F238E27FC236}">
                <a16:creationId xmlns:a16="http://schemas.microsoft.com/office/drawing/2014/main" id="{3A7E83A4-263B-42F6-9A64-04DE4B949F51}"/>
              </a:ext>
            </a:extLst>
          </p:cNvPr>
          <p:cNvPicPr>
            <a:picLocks noChangeAspect="1"/>
          </p:cNvPicPr>
          <p:nvPr/>
        </p:nvPicPr>
        <p:blipFill>
          <a:blip r:embed="rId4"/>
          <a:stretch>
            <a:fillRect/>
          </a:stretch>
        </p:blipFill>
        <p:spPr>
          <a:xfrm>
            <a:off x="5953958" y="4836789"/>
            <a:ext cx="1957899" cy="785199"/>
          </a:xfrm>
          <a:prstGeom prst="rect">
            <a:avLst/>
          </a:prstGeom>
        </p:spPr>
      </p:pic>
      <p:pic>
        <p:nvPicPr>
          <p:cNvPr id="11" name="图片 10">
            <a:extLst>
              <a:ext uri="{FF2B5EF4-FFF2-40B4-BE49-F238E27FC236}">
                <a16:creationId xmlns:a16="http://schemas.microsoft.com/office/drawing/2014/main" id="{7D8D073F-806B-4596-9520-BC5182DB5535}"/>
              </a:ext>
            </a:extLst>
          </p:cNvPr>
          <p:cNvPicPr>
            <a:picLocks noChangeAspect="1"/>
          </p:cNvPicPr>
          <p:nvPr/>
        </p:nvPicPr>
        <p:blipFill>
          <a:blip r:embed="rId5"/>
          <a:stretch>
            <a:fillRect/>
          </a:stretch>
        </p:blipFill>
        <p:spPr>
          <a:xfrm>
            <a:off x="2523192" y="4894845"/>
            <a:ext cx="2304781" cy="550437"/>
          </a:xfrm>
          <a:prstGeom prst="rect">
            <a:avLst/>
          </a:prstGeom>
        </p:spPr>
      </p:pic>
    </p:spTree>
    <p:extLst>
      <p:ext uri="{BB962C8B-B14F-4D97-AF65-F5344CB8AC3E}">
        <p14:creationId xmlns:p14="http://schemas.microsoft.com/office/powerpoint/2010/main" val="3984492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679F7B96-2A92-4B03-966C-A37CA013064F}"/>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C7D2A877-B24B-4F73-809F-9BDC621E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A0C68334-2BB0-4B4B-B60C-9E51DE22879E}"/>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计算公式</a:t>
            </a:r>
          </a:p>
        </p:txBody>
      </p:sp>
      <p:sp>
        <p:nvSpPr>
          <p:cNvPr id="5" name="文本框 4">
            <a:extLst>
              <a:ext uri="{FF2B5EF4-FFF2-40B4-BE49-F238E27FC236}">
                <a16:creationId xmlns:a16="http://schemas.microsoft.com/office/drawing/2014/main" id="{6317063C-C671-4A76-8CC8-8B1537DCCB15}"/>
              </a:ext>
            </a:extLst>
          </p:cNvPr>
          <p:cNvSpPr txBox="1"/>
          <p:nvPr/>
        </p:nvSpPr>
        <p:spPr>
          <a:xfrm>
            <a:off x="1714870" y="1349406"/>
            <a:ext cx="8478175" cy="92333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其中，</a:t>
            </a:r>
            <a:r>
              <a:rPr lang="en-US" altLang="zh-CN" dirty="0">
                <a:latin typeface="仿宋" panose="02010609060101010101" pitchFamily="49" charset="-122"/>
                <a:ea typeface="仿宋" panose="02010609060101010101" pitchFamily="49" charset="-122"/>
              </a:rPr>
              <a:t>Prob(</a:t>
            </a:r>
            <a:r>
              <a:rPr lang="en-US" altLang="zh-CN" dirty="0" err="1">
                <a:latin typeface="仿宋" panose="02010609060101010101" pitchFamily="49" charset="-122"/>
                <a:ea typeface="仿宋" panose="02010609060101010101" pitchFamily="49" charset="-122"/>
              </a:rPr>
              <a:t>p,lp</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表示像素 </a:t>
            </a:r>
            <a:r>
              <a:rPr lang="en-US" altLang="zh-CN" dirty="0">
                <a:latin typeface="仿宋" panose="02010609060101010101" pitchFamily="49" charset="-122"/>
                <a:ea typeface="仿宋" panose="02010609060101010101" pitchFamily="49" charset="-122"/>
              </a:rPr>
              <a:t>p </a:t>
            </a:r>
            <a:r>
              <a:rPr lang="zh-CN" altLang="en-US" dirty="0">
                <a:latin typeface="仿宋" panose="02010609060101010101" pitchFamily="49" charset="-122"/>
                <a:ea typeface="仿宋" panose="02010609060101010101" pitchFamily="49" charset="-122"/>
              </a:rPr>
              <a:t>属于类别 </a:t>
            </a:r>
            <a:r>
              <a:rPr lang="en-US" altLang="zh-CN" dirty="0" err="1">
                <a:latin typeface="仿宋" panose="02010609060101010101" pitchFamily="49" charset="-122"/>
                <a:ea typeface="仿宋" panose="02010609060101010101" pitchFamily="49" charset="-122"/>
              </a:rPr>
              <a:t>lp</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的概率，利用像素 </a:t>
            </a:r>
            <a:r>
              <a:rPr lang="en-US" altLang="zh-CN" dirty="0">
                <a:latin typeface="仿宋" panose="02010609060101010101" pitchFamily="49" charset="-122"/>
                <a:ea typeface="仿宋" panose="02010609060101010101" pitchFamily="49" charset="-122"/>
              </a:rPr>
              <a:t>p </a:t>
            </a:r>
            <a:r>
              <a:rPr lang="zh-CN" altLang="en-US" dirty="0">
                <a:latin typeface="仿宋" panose="02010609060101010101" pitchFamily="49" charset="-122"/>
                <a:ea typeface="仿宋" panose="02010609060101010101" pitchFamily="49" charset="-122"/>
              </a:rPr>
              <a:t>的实际颜色与步骤三得 到的每一类的聚类中心的色差计算得出，计算公式如下 ：</a:t>
            </a:r>
          </a:p>
          <a:p>
            <a:endParaRPr lang="zh-CN" altLang="en-US" dirty="0"/>
          </a:p>
        </p:txBody>
      </p:sp>
      <p:pic>
        <p:nvPicPr>
          <p:cNvPr id="6" name="图片 5">
            <a:extLst>
              <a:ext uri="{FF2B5EF4-FFF2-40B4-BE49-F238E27FC236}">
                <a16:creationId xmlns:a16="http://schemas.microsoft.com/office/drawing/2014/main" id="{94F7415D-0115-40A0-8782-DD48DB53AAF3}"/>
              </a:ext>
            </a:extLst>
          </p:cNvPr>
          <p:cNvPicPr>
            <a:picLocks noChangeAspect="1"/>
          </p:cNvPicPr>
          <p:nvPr/>
        </p:nvPicPr>
        <p:blipFill>
          <a:blip r:embed="rId3"/>
          <a:stretch>
            <a:fillRect/>
          </a:stretch>
        </p:blipFill>
        <p:spPr>
          <a:xfrm>
            <a:off x="2903756" y="2035677"/>
            <a:ext cx="3848433" cy="1082134"/>
          </a:xfrm>
          <a:prstGeom prst="rect">
            <a:avLst/>
          </a:prstGeom>
        </p:spPr>
      </p:pic>
      <p:sp>
        <p:nvSpPr>
          <p:cNvPr id="7" name="文本框 6">
            <a:extLst>
              <a:ext uri="{FF2B5EF4-FFF2-40B4-BE49-F238E27FC236}">
                <a16:creationId xmlns:a16="http://schemas.microsoft.com/office/drawing/2014/main" id="{971A70E2-A580-4A00-B673-6FA17AFEDD55}"/>
              </a:ext>
            </a:extLst>
          </p:cNvPr>
          <p:cNvSpPr txBox="1"/>
          <p:nvPr/>
        </p:nvSpPr>
        <p:spPr>
          <a:xfrm>
            <a:off x="1714870" y="3117811"/>
            <a:ext cx="8325775"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其中， </a:t>
            </a:r>
            <a:r>
              <a:rPr lang="en-US" altLang="zh-CN" dirty="0">
                <a:latin typeface="仿宋" panose="02010609060101010101" pitchFamily="49" charset="-122"/>
                <a:ea typeface="仿宋" panose="02010609060101010101" pitchFamily="49" charset="-122"/>
              </a:rPr>
              <a:t>Image(p)</a:t>
            </a:r>
            <a:r>
              <a:rPr lang="zh-CN" altLang="en-US" dirty="0">
                <a:latin typeface="仿宋" panose="02010609060101010101" pitchFamily="49" charset="-122"/>
                <a:ea typeface="仿宋" panose="02010609060101010101" pitchFamily="49" charset="-122"/>
              </a:rPr>
              <a:t>表示输入图像中像素</a:t>
            </a:r>
            <a:r>
              <a:rPr lang="en-US" altLang="zh-CN"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的颜色， </a:t>
            </a:r>
            <a:r>
              <a:rPr lang="en-US" altLang="zh-CN" dirty="0" err="1">
                <a:latin typeface="仿宋" panose="02010609060101010101" pitchFamily="49" charset="-122"/>
                <a:ea typeface="仿宋" panose="02010609060101010101" pitchFamily="49" charset="-122"/>
              </a:rPr>
              <a:t>ClusterColor</a:t>
            </a:r>
            <a:r>
              <a:rPr lang="en-US" altLang="zh-CN" dirty="0">
                <a:latin typeface="仿宋" panose="02010609060101010101" pitchFamily="49" charset="-122"/>
                <a:ea typeface="仿宋" panose="02010609060101010101" pitchFamily="49" charset="-122"/>
              </a:rPr>
              <a:t>(j)</a:t>
            </a:r>
            <a:r>
              <a:rPr lang="zh-CN" altLang="en-US" dirty="0">
                <a:latin typeface="仿宋" panose="02010609060101010101" pitchFamily="49" charset="-122"/>
                <a:ea typeface="仿宋" panose="02010609060101010101" pitchFamily="49" charset="-122"/>
              </a:rPr>
              <a:t>表示步骤三中得到的 第 </a:t>
            </a:r>
            <a:r>
              <a:rPr lang="en-US" altLang="zh-CN" dirty="0">
                <a:latin typeface="仿宋" panose="02010609060101010101" pitchFamily="49" charset="-122"/>
                <a:ea typeface="仿宋" panose="02010609060101010101" pitchFamily="49" charset="-122"/>
              </a:rPr>
              <a:t>j </a:t>
            </a:r>
            <a:r>
              <a:rPr lang="zh-CN" altLang="en-US" dirty="0">
                <a:latin typeface="仿宋" panose="02010609060101010101" pitchFamily="49" charset="-122"/>
                <a:ea typeface="仿宋" panose="02010609060101010101" pitchFamily="49" charset="-122"/>
              </a:rPr>
              <a:t>类的聚类中心颜色， </a:t>
            </a:r>
            <a:r>
              <a:rPr lang="en-US" altLang="zh-CN" dirty="0">
                <a:latin typeface="仿宋" panose="02010609060101010101" pitchFamily="49" charset="-122"/>
                <a:ea typeface="仿宋" panose="02010609060101010101" pitchFamily="49" charset="-122"/>
              </a:rPr>
              <a:t>j </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1,...,K</a:t>
            </a:r>
            <a:r>
              <a:rPr lang="zh-CN" altLang="en-US" dirty="0">
                <a:latin typeface="仿宋" panose="02010609060101010101" pitchFamily="49" charset="-122"/>
                <a:ea typeface="仿宋" panose="02010609060101010101" pitchFamily="49" charset="-122"/>
              </a:rPr>
              <a:t>。</a:t>
            </a:r>
          </a:p>
        </p:txBody>
      </p:sp>
      <p:sp>
        <p:nvSpPr>
          <p:cNvPr id="8" name="文本框 7">
            <a:extLst>
              <a:ext uri="{FF2B5EF4-FFF2-40B4-BE49-F238E27FC236}">
                <a16:creationId xmlns:a16="http://schemas.microsoft.com/office/drawing/2014/main" id="{E7ECEB65-9893-4000-9CFA-37E42179EFEA}"/>
              </a:ext>
            </a:extLst>
          </p:cNvPr>
          <p:cNvSpPr txBox="1"/>
          <p:nvPr/>
        </p:nvSpPr>
        <p:spPr>
          <a:xfrm>
            <a:off x="1714870" y="3687763"/>
            <a:ext cx="4545367"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述边界平滑项 </a:t>
            </a:r>
            <a:r>
              <a:rPr lang="en-US" altLang="zh-CN" dirty="0">
                <a:latin typeface="仿宋" panose="02010609060101010101" pitchFamily="49" charset="-122"/>
                <a:ea typeface="仿宋" panose="02010609060101010101" pitchFamily="49" charset="-122"/>
              </a:rPr>
              <a:t>V(</a:t>
            </a:r>
            <a:r>
              <a:rPr lang="en-US" altLang="zh-CN" dirty="0" err="1">
                <a:latin typeface="仿宋" panose="02010609060101010101" pitchFamily="49" charset="-122"/>
                <a:ea typeface="仿宋" panose="02010609060101010101" pitchFamily="49" charset="-122"/>
              </a:rPr>
              <a:t>p,q</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计算公式如下： </a:t>
            </a:r>
          </a:p>
        </p:txBody>
      </p:sp>
      <p:pic>
        <p:nvPicPr>
          <p:cNvPr id="10" name="图片 9">
            <a:extLst>
              <a:ext uri="{FF2B5EF4-FFF2-40B4-BE49-F238E27FC236}">
                <a16:creationId xmlns:a16="http://schemas.microsoft.com/office/drawing/2014/main" id="{C9844BE3-3D36-458B-96B1-516880F285BF}"/>
              </a:ext>
            </a:extLst>
          </p:cNvPr>
          <p:cNvPicPr>
            <a:picLocks noChangeAspect="1"/>
          </p:cNvPicPr>
          <p:nvPr/>
        </p:nvPicPr>
        <p:blipFill>
          <a:blip r:embed="rId4"/>
          <a:stretch>
            <a:fillRect/>
          </a:stretch>
        </p:blipFill>
        <p:spPr>
          <a:xfrm>
            <a:off x="2903756" y="4105894"/>
            <a:ext cx="3543607" cy="602032"/>
          </a:xfrm>
          <a:prstGeom prst="rect">
            <a:avLst/>
          </a:prstGeom>
        </p:spPr>
      </p:pic>
      <p:sp>
        <p:nvSpPr>
          <p:cNvPr id="11" name="文本框 10">
            <a:extLst>
              <a:ext uri="{FF2B5EF4-FFF2-40B4-BE49-F238E27FC236}">
                <a16:creationId xmlns:a16="http://schemas.microsoft.com/office/drawing/2014/main" id="{B4733401-98E7-49E0-90F9-613D4FB987B1}"/>
              </a:ext>
            </a:extLst>
          </p:cNvPr>
          <p:cNvSpPr txBox="1"/>
          <p:nvPr/>
        </p:nvSpPr>
        <p:spPr>
          <a:xfrm>
            <a:off x="1714870" y="4701809"/>
            <a:ext cx="8202967" cy="92333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其中， </a:t>
            </a:r>
            <a:r>
              <a:rPr lang="en-US" altLang="zh-CN" dirty="0">
                <a:latin typeface="仿宋" panose="02010609060101010101" pitchFamily="49" charset="-122"/>
                <a:ea typeface="仿宋" panose="02010609060101010101" pitchFamily="49" charset="-122"/>
              </a:rPr>
              <a:t>Image(q) </a:t>
            </a:r>
            <a:r>
              <a:rPr lang="zh-CN" altLang="en-US" dirty="0">
                <a:latin typeface="仿宋" panose="02010609060101010101" pitchFamily="49" charset="-122"/>
                <a:ea typeface="仿宋" panose="02010609060101010101" pitchFamily="49" charset="-122"/>
              </a:rPr>
              <a:t>表示输入图像中像素 </a:t>
            </a:r>
            <a:r>
              <a:rPr lang="en-US" altLang="zh-CN" dirty="0">
                <a:latin typeface="仿宋" panose="02010609060101010101" pitchFamily="49" charset="-122"/>
                <a:ea typeface="仿宋" panose="02010609060101010101" pitchFamily="49" charset="-122"/>
              </a:rPr>
              <a:t>q </a:t>
            </a:r>
            <a:r>
              <a:rPr lang="zh-CN" altLang="en-US" dirty="0">
                <a:latin typeface="仿宋" panose="02010609060101010101" pitchFamily="49" charset="-122"/>
                <a:ea typeface="仿宋" panose="02010609060101010101" pitchFamily="49" charset="-122"/>
              </a:rPr>
              <a:t>的颜色， </a:t>
            </a:r>
            <a:r>
              <a:rPr lang="en-US" altLang="zh-CN" dirty="0">
                <a:latin typeface="仿宋" panose="02010609060101010101" pitchFamily="49" charset="-122"/>
                <a:ea typeface="仿宋" panose="02010609060101010101" pitchFamily="49" charset="-122"/>
              </a:rPr>
              <a:t>variance </a:t>
            </a:r>
            <a:r>
              <a:rPr lang="zh-CN" altLang="en-US" dirty="0">
                <a:latin typeface="仿宋" panose="02010609060101010101" pitchFamily="49" charset="-122"/>
                <a:ea typeface="仿宋" panose="02010609060101010101" pitchFamily="49" charset="-122"/>
              </a:rPr>
              <a:t>为集合∏中所有像素对之间 色差的方差， </a:t>
            </a:r>
            <a:r>
              <a:rPr lang="en-US" altLang="zh-CN" dirty="0">
                <a:latin typeface="仿宋" panose="02010609060101010101" pitchFamily="49" charset="-122"/>
                <a:ea typeface="仿宋" panose="02010609060101010101" pitchFamily="49" charset="-122"/>
              </a:rPr>
              <a:t>d(</a:t>
            </a:r>
            <a:r>
              <a:rPr lang="en-US" altLang="zh-CN" dirty="0" err="1">
                <a:latin typeface="仿宋" panose="02010609060101010101" pitchFamily="49" charset="-122"/>
                <a:ea typeface="仿宋" panose="02010609060101010101" pitchFamily="49" charset="-122"/>
              </a:rPr>
              <a:t>p,q</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为像素 </a:t>
            </a:r>
            <a:r>
              <a:rPr lang="en-US" altLang="zh-CN" dirty="0">
                <a:latin typeface="仿宋" panose="02010609060101010101" pitchFamily="49" charset="-122"/>
                <a:ea typeface="仿宋" panose="02010609060101010101" pitchFamily="49" charset="-122"/>
              </a:rPr>
              <a:t>p </a:t>
            </a:r>
            <a:r>
              <a:rPr lang="zh-CN" altLang="en-US" dirty="0">
                <a:latin typeface="仿宋" panose="02010609060101010101" pitchFamily="49" charset="-122"/>
                <a:ea typeface="仿宋" panose="02010609060101010101" pitchFamily="49" charset="-122"/>
              </a:rPr>
              <a:t>和像素 </a:t>
            </a:r>
            <a:r>
              <a:rPr lang="en-US" altLang="zh-CN" dirty="0">
                <a:latin typeface="仿宋" panose="02010609060101010101" pitchFamily="49" charset="-122"/>
                <a:ea typeface="仿宋" panose="02010609060101010101" pitchFamily="49" charset="-122"/>
              </a:rPr>
              <a:t>q </a:t>
            </a:r>
            <a:r>
              <a:rPr lang="zh-CN" altLang="en-US" dirty="0">
                <a:latin typeface="仿宋" panose="02010609060101010101" pitchFamily="49" charset="-122"/>
                <a:ea typeface="仿宋" panose="02010609060101010101" pitchFamily="49" charset="-122"/>
              </a:rPr>
              <a:t>在输入图像中的坐标距离。</a:t>
            </a:r>
          </a:p>
        </p:txBody>
      </p:sp>
    </p:spTree>
    <p:extLst>
      <p:ext uri="{BB962C8B-B14F-4D97-AF65-F5344CB8AC3E}">
        <p14:creationId xmlns:p14="http://schemas.microsoft.com/office/powerpoint/2010/main" val="2967787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06596B6-C55D-4322-8A4F-9A0E7B1CC0BD}"/>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schemeClr val="tx1"/>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E3CC1AB7-E79D-4638-AAA9-B1381E9F4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073214D2-FAD0-4A33-A800-97150C8F5814}"/>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7.3</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图像分割图</a:t>
            </a:r>
          </a:p>
        </p:txBody>
      </p:sp>
      <p:pic>
        <p:nvPicPr>
          <p:cNvPr id="5" name="图片 4">
            <a:extLst>
              <a:ext uri="{FF2B5EF4-FFF2-40B4-BE49-F238E27FC236}">
                <a16:creationId xmlns:a16="http://schemas.microsoft.com/office/drawing/2014/main" id="{A295A185-DD43-427A-B56D-BC8498B35755}"/>
              </a:ext>
            </a:extLst>
          </p:cNvPr>
          <p:cNvPicPr>
            <a:picLocks noChangeAspect="1"/>
          </p:cNvPicPr>
          <p:nvPr/>
        </p:nvPicPr>
        <p:blipFill>
          <a:blip r:embed="rId3"/>
          <a:stretch>
            <a:fillRect/>
          </a:stretch>
        </p:blipFill>
        <p:spPr>
          <a:xfrm>
            <a:off x="2808498" y="1714274"/>
            <a:ext cx="2019475" cy="1813717"/>
          </a:xfrm>
          <a:prstGeom prst="rect">
            <a:avLst/>
          </a:prstGeom>
        </p:spPr>
      </p:pic>
      <p:pic>
        <p:nvPicPr>
          <p:cNvPr id="6" name="图片 5">
            <a:extLst>
              <a:ext uri="{FF2B5EF4-FFF2-40B4-BE49-F238E27FC236}">
                <a16:creationId xmlns:a16="http://schemas.microsoft.com/office/drawing/2014/main" id="{AD13A877-4876-4E58-BA63-EE4DE3BDD447}"/>
              </a:ext>
            </a:extLst>
          </p:cNvPr>
          <p:cNvPicPr>
            <a:picLocks noChangeAspect="1"/>
          </p:cNvPicPr>
          <p:nvPr/>
        </p:nvPicPr>
        <p:blipFill>
          <a:blip r:embed="rId4"/>
          <a:stretch>
            <a:fillRect/>
          </a:stretch>
        </p:blipFill>
        <p:spPr>
          <a:xfrm>
            <a:off x="8126117" y="1714274"/>
            <a:ext cx="2004234" cy="1806097"/>
          </a:xfrm>
          <a:prstGeom prst="rect">
            <a:avLst/>
          </a:prstGeom>
        </p:spPr>
      </p:pic>
      <p:pic>
        <p:nvPicPr>
          <p:cNvPr id="7" name="图片 6">
            <a:extLst>
              <a:ext uri="{FF2B5EF4-FFF2-40B4-BE49-F238E27FC236}">
                <a16:creationId xmlns:a16="http://schemas.microsoft.com/office/drawing/2014/main" id="{AC8220A3-8B9D-49B1-96DF-391F74F91601}"/>
              </a:ext>
            </a:extLst>
          </p:cNvPr>
          <p:cNvPicPr>
            <a:picLocks noChangeAspect="1"/>
          </p:cNvPicPr>
          <p:nvPr/>
        </p:nvPicPr>
        <p:blipFill>
          <a:blip r:embed="rId5"/>
          <a:stretch>
            <a:fillRect/>
          </a:stretch>
        </p:blipFill>
        <p:spPr>
          <a:xfrm>
            <a:off x="1657778" y="4021967"/>
            <a:ext cx="3170195" cy="2011854"/>
          </a:xfrm>
          <a:prstGeom prst="rect">
            <a:avLst/>
          </a:prstGeom>
        </p:spPr>
      </p:pic>
      <p:pic>
        <p:nvPicPr>
          <p:cNvPr id="8" name="图片 7">
            <a:extLst>
              <a:ext uri="{FF2B5EF4-FFF2-40B4-BE49-F238E27FC236}">
                <a16:creationId xmlns:a16="http://schemas.microsoft.com/office/drawing/2014/main" id="{7EDA18E9-C355-4A43-9E0F-95B56D7EA35D}"/>
              </a:ext>
            </a:extLst>
          </p:cNvPr>
          <p:cNvPicPr>
            <a:picLocks noChangeAspect="1"/>
          </p:cNvPicPr>
          <p:nvPr/>
        </p:nvPicPr>
        <p:blipFill>
          <a:blip r:embed="rId6"/>
          <a:stretch>
            <a:fillRect/>
          </a:stretch>
        </p:blipFill>
        <p:spPr>
          <a:xfrm>
            <a:off x="6702640" y="4021967"/>
            <a:ext cx="3427711" cy="2064505"/>
          </a:xfrm>
          <a:prstGeom prst="rect">
            <a:avLst/>
          </a:prstGeom>
        </p:spPr>
      </p:pic>
      <p:sp>
        <p:nvSpPr>
          <p:cNvPr id="9" name="文本框 8">
            <a:extLst>
              <a:ext uri="{FF2B5EF4-FFF2-40B4-BE49-F238E27FC236}">
                <a16:creationId xmlns:a16="http://schemas.microsoft.com/office/drawing/2014/main" id="{45F03437-B605-4F96-B0D2-E36AF524F601}"/>
              </a:ext>
            </a:extLst>
          </p:cNvPr>
          <p:cNvSpPr txBox="1"/>
          <p:nvPr/>
        </p:nvSpPr>
        <p:spPr>
          <a:xfrm>
            <a:off x="971475" y="2231600"/>
            <a:ext cx="1528989" cy="954107"/>
          </a:xfrm>
          <a:prstGeom prst="rect">
            <a:avLst/>
          </a:prstGeom>
          <a:noFill/>
        </p:spPr>
        <p:txBody>
          <a:bodyPr wrap="square" rtlCol="0">
            <a:spAutoFit/>
          </a:bodyPr>
          <a:lstStyle/>
          <a:p>
            <a:r>
              <a:rPr lang="zh-CN" altLang="en-US" sz="2800" dirty="0"/>
              <a:t>原始</a:t>
            </a:r>
            <a:endParaRPr lang="en-US" altLang="zh-CN" sz="2800" dirty="0"/>
          </a:p>
          <a:p>
            <a:r>
              <a:rPr lang="zh-CN" altLang="en-US" sz="2800" dirty="0"/>
              <a:t>图片</a:t>
            </a:r>
          </a:p>
        </p:txBody>
      </p:sp>
      <p:sp>
        <p:nvSpPr>
          <p:cNvPr id="10" name="文本框 9">
            <a:extLst>
              <a:ext uri="{FF2B5EF4-FFF2-40B4-BE49-F238E27FC236}">
                <a16:creationId xmlns:a16="http://schemas.microsoft.com/office/drawing/2014/main" id="{C62454AB-848C-4700-BB3A-BB390421F65A}"/>
              </a:ext>
            </a:extLst>
          </p:cNvPr>
          <p:cNvSpPr txBox="1"/>
          <p:nvPr/>
        </p:nvSpPr>
        <p:spPr>
          <a:xfrm>
            <a:off x="5884455" y="2231600"/>
            <a:ext cx="1663571" cy="954107"/>
          </a:xfrm>
          <a:prstGeom prst="rect">
            <a:avLst/>
          </a:prstGeom>
          <a:noFill/>
        </p:spPr>
        <p:txBody>
          <a:bodyPr wrap="square" rtlCol="0">
            <a:spAutoFit/>
          </a:bodyPr>
          <a:lstStyle/>
          <a:p>
            <a:r>
              <a:rPr lang="zh-CN" altLang="en-US" sz="2800" dirty="0"/>
              <a:t>分割后</a:t>
            </a:r>
            <a:endParaRPr lang="en-US" altLang="zh-CN" sz="2800" dirty="0"/>
          </a:p>
          <a:p>
            <a:r>
              <a:rPr lang="zh-CN" altLang="en-US" sz="2800" dirty="0"/>
              <a:t>效果图</a:t>
            </a:r>
          </a:p>
        </p:txBody>
      </p:sp>
    </p:spTree>
    <p:extLst>
      <p:ext uri="{BB962C8B-B14F-4D97-AF65-F5344CB8AC3E}">
        <p14:creationId xmlns:p14="http://schemas.microsoft.com/office/powerpoint/2010/main" val="126148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50" name="试管"/>
          <p:cNvSpPr/>
          <p:nvPr/>
        </p:nvSpPr>
        <p:spPr bwMode="auto">
          <a:xfrm>
            <a:off x="1993265" y="2570480"/>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514405" cy="461665"/>
          </a:xfrm>
          <a:prstGeom prst="rect">
            <a:avLst/>
          </a:prstGeom>
          <a:noFill/>
        </p:spPr>
        <p:txBody>
          <a:bodyPr wrap="square" rtlCol="0">
            <a:spAutoFit/>
          </a:bodyPr>
          <a:lstStyle/>
          <a:p>
            <a:r>
              <a:rPr lang="en-US" altLang="zh-CN" sz="2400" b="1" dirty="0">
                <a:solidFill>
                  <a:schemeClr val="accent6"/>
                </a:solidFill>
              </a:rPr>
              <a:t>1.1</a:t>
            </a:r>
            <a:r>
              <a:rPr lang="zh-CN" altLang="en-US" sz="2400" b="1" dirty="0">
                <a:solidFill>
                  <a:schemeClr val="accent6"/>
                </a:solidFill>
              </a:rPr>
              <a:t>数据准备</a:t>
            </a:r>
          </a:p>
        </p:txBody>
      </p:sp>
      <p:sp>
        <p:nvSpPr>
          <p:cNvPr id="56" name="Freeform 66"/>
          <p:cNvSpPr>
            <a:spLocks noEditPoints="1"/>
          </p:cNvSpPr>
          <p:nvPr>
            <p:custDataLst>
              <p:tags r:id="rId1"/>
            </p:custDataLst>
          </p:nvPr>
        </p:nvSpPr>
        <p:spPr bwMode="auto">
          <a:xfrm>
            <a:off x="7177803" y="2613062"/>
            <a:ext cx="389207" cy="45462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57" name="Freeform 5"/>
          <p:cNvSpPr>
            <a:spLocks noEditPoints="1"/>
          </p:cNvSpPr>
          <p:nvPr>
            <p:custDataLst>
              <p:tags r:id="rId2"/>
            </p:custDataLst>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28" name="文本框 27"/>
          <p:cNvSpPr txBox="1"/>
          <p:nvPr/>
        </p:nvSpPr>
        <p:spPr>
          <a:xfrm>
            <a:off x="2193925" y="5943600"/>
            <a:ext cx="7675245" cy="460375"/>
          </a:xfrm>
          <a:prstGeom prst="rect">
            <a:avLst/>
          </a:prstGeom>
          <a:noFill/>
        </p:spPr>
        <p:txBody>
          <a:bodyPr wrap="square" rtlCol="0">
            <a:spAutoFit/>
          </a:bodyPr>
          <a:lstStyle/>
          <a:p>
            <a:pPr algn="ctr"/>
            <a:r>
              <a:rPr lang="zh-CN" altLang="en-US" sz="2400" dirty="0"/>
              <a:t>已配准地图</a:t>
            </a:r>
          </a:p>
        </p:txBody>
      </p:sp>
      <p:pic>
        <p:nvPicPr>
          <p:cNvPr id="3" name="图片 2">
            <a:extLst>
              <a:ext uri="{FF2B5EF4-FFF2-40B4-BE49-F238E27FC236}">
                <a16:creationId xmlns:a16="http://schemas.microsoft.com/office/drawing/2014/main" id="{00DD23ED-C667-4523-80B1-D6A79F1FEA55}"/>
              </a:ext>
            </a:extLst>
          </p:cNvPr>
          <p:cNvPicPr>
            <a:picLocks noChangeAspect="1"/>
          </p:cNvPicPr>
          <p:nvPr/>
        </p:nvPicPr>
        <p:blipFill>
          <a:blip r:embed="rId5"/>
          <a:stretch>
            <a:fillRect/>
          </a:stretch>
        </p:blipFill>
        <p:spPr>
          <a:xfrm>
            <a:off x="2616896" y="1313009"/>
            <a:ext cx="6829302" cy="3777770"/>
          </a:xfrm>
          <a:prstGeom prst="rect">
            <a:avLst/>
          </a:prstGeom>
        </p:spPr>
      </p:pic>
      <p:pic>
        <p:nvPicPr>
          <p:cNvPr id="5" name="图片 4">
            <a:extLst>
              <a:ext uri="{FF2B5EF4-FFF2-40B4-BE49-F238E27FC236}">
                <a16:creationId xmlns:a16="http://schemas.microsoft.com/office/drawing/2014/main" id="{CB5EE8FC-5683-4579-9553-6D87ADEEA9B3}"/>
              </a:ext>
            </a:extLst>
          </p:cNvPr>
          <p:cNvPicPr>
            <a:picLocks noChangeAspect="1"/>
          </p:cNvPicPr>
          <p:nvPr/>
        </p:nvPicPr>
        <p:blipFill>
          <a:blip r:embed="rId6"/>
          <a:stretch>
            <a:fillRect/>
          </a:stretch>
        </p:blipFill>
        <p:spPr>
          <a:xfrm>
            <a:off x="4148590" y="5188313"/>
            <a:ext cx="3765914" cy="5602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260350" y="325742"/>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630160" y="1743075"/>
            <a:ext cx="3540760" cy="2661285"/>
            <a:chOff x="12016" y="2745"/>
            <a:chExt cx="5576" cy="4191"/>
          </a:xfrm>
        </p:grpSpPr>
        <p:grpSp>
          <p:nvGrpSpPr>
            <p:cNvPr id="31" name="组合 30"/>
            <p:cNvGrpSpPr/>
            <p:nvPr/>
          </p:nvGrpSpPr>
          <p:grpSpPr>
            <a:xfrm>
              <a:off x="12016" y="2745"/>
              <a:ext cx="5576" cy="1939"/>
              <a:chOff x="5427447" y="1617934"/>
              <a:chExt cx="3771274" cy="1311171"/>
            </a:xfrm>
          </p:grpSpPr>
          <p:sp>
            <p:nvSpPr>
              <p:cNvPr id="44" name="矩形: 圆角 43"/>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编辑浅水区，覆盖大陆图层</a:t>
                </a:r>
              </a:p>
            </p:txBody>
          </p:sp>
          <p:sp>
            <p:nvSpPr>
              <p:cNvPr id="45" name="椭圆 44"/>
              <p:cNvSpPr/>
              <p:nvPr/>
            </p:nvSpPr>
            <p:spPr>
              <a:xfrm>
                <a:off x="5427447" y="2405737"/>
                <a:ext cx="155194" cy="155194"/>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文本框 16"/>
              <p:cNvSpPr txBox="1"/>
              <p:nvPr/>
            </p:nvSpPr>
            <p:spPr>
              <a:xfrm>
                <a:off x="6255584" y="1617934"/>
                <a:ext cx="2479269" cy="535531"/>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ctr"/>
                <a:r>
                  <a:rPr lang="en-US" altLang="id-ID" sz="1800" spc="-150" dirty="0" err="1">
                    <a:solidFill>
                      <a:srgbClr val="262F38"/>
                    </a:solidFill>
                    <a:effectLst/>
                    <a:latin typeface="+mn-lt"/>
                    <a:ea typeface="+mn-ea"/>
                    <a:cs typeface="+mn-ea"/>
                    <a:sym typeface="+mn-lt"/>
                  </a:rPr>
                  <a:t>PG_S</a:t>
                </a:r>
                <a:r>
                  <a:rPr lang="en-US" altLang="zh-CN" sz="1800" spc="-150" dirty="0" err="1">
                    <a:solidFill>
                      <a:srgbClr val="262F38"/>
                    </a:solidFill>
                    <a:effectLst/>
                    <a:latin typeface="+mn-lt"/>
                    <a:ea typeface="+mn-ea"/>
                    <a:cs typeface="+mn-ea"/>
                    <a:sym typeface="+mn-lt"/>
                  </a:rPr>
                  <a:t>hadowWater</a:t>
                </a:r>
                <a:endParaRPr lang="en-US" altLang="id-ID" sz="1800" spc="-150" dirty="0">
                  <a:solidFill>
                    <a:srgbClr val="262F38"/>
                  </a:solidFill>
                  <a:effectLst/>
                  <a:latin typeface="+mn-lt"/>
                  <a:ea typeface="+mn-ea"/>
                  <a:cs typeface="+mn-ea"/>
                  <a:sym typeface="+mn-lt"/>
                </a:endParaRPr>
              </a:p>
            </p:txBody>
          </p:sp>
        </p:grpSp>
        <p:grpSp>
          <p:nvGrpSpPr>
            <p:cNvPr id="32" name="组合 31"/>
            <p:cNvGrpSpPr/>
            <p:nvPr/>
          </p:nvGrpSpPr>
          <p:grpSpPr>
            <a:xfrm>
              <a:off x="12016" y="5004"/>
              <a:ext cx="5576" cy="1932"/>
              <a:chOff x="5427447" y="1622668"/>
              <a:chExt cx="3771274" cy="1306437"/>
            </a:xfrm>
          </p:grpSpPr>
          <p:sp>
            <p:nvSpPr>
              <p:cNvPr id="41" name="矩形: 圆角 40"/>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编辑陆地公路图层</a:t>
                </a:r>
              </a:p>
            </p:txBody>
          </p:sp>
          <p:sp>
            <p:nvSpPr>
              <p:cNvPr id="42" name="椭圆 41"/>
              <p:cNvSpPr/>
              <p:nvPr/>
            </p:nvSpPr>
            <p:spPr>
              <a:xfrm>
                <a:off x="5427447" y="2405737"/>
                <a:ext cx="155194" cy="155194"/>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文本框 30"/>
              <p:cNvSpPr txBox="1"/>
              <p:nvPr/>
            </p:nvSpPr>
            <p:spPr>
              <a:xfrm>
                <a:off x="6189306" y="1622668"/>
                <a:ext cx="2479269" cy="535531"/>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ctr"/>
                <a:r>
                  <a:rPr lang="en-US" altLang="id-ID" sz="1800" spc="-150" dirty="0">
                    <a:solidFill>
                      <a:srgbClr val="262F38"/>
                    </a:solidFill>
                    <a:effectLst/>
                    <a:latin typeface="+mn-lt"/>
                    <a:ea typeface="+mn-ea"/>
                    <a:cs typeface="+mn-ea"/>
                    <a:sym typeface="+mn-lt"/>
                  </a:rPr>
                  <a:t>PL_Road</a:t>
                </a:r>
              </a:p>
            </p:txBody>
          </p:sp>
        </p:grpSp>
      </p:grpSp>
      <p:grpSp>
        <p:nvGrpSpPr>
          <p:cNvPr id="2" name="组合 1"/>
          <p:cNvGrpSpPr/>
          <p:nvPr/>
        </p:nvGrpSpPr>
        <p:grpSpPr>
          <a:xfrm>
            <a:off x="961379" y="1650642"/>
            <a:ext cx="9716770" cy="4371340"/>
            <a:chOff x="1608" y="2745"/>
            <a:chExt cx="15302" cy="6884"/>
          </a:xfrm>
        </p:grpSpPr>
        <p:sp>
          <p:nvSpPr>
            <p:cNvPr id="11" name="椭圆 10"/>
            <p:cNvSpPr/>
            <p:nvPr/>
          </p:nvSpPr>
          <p:spPr>
            <a:xfrm rot="4902410" flipH="1">
              <a:off x="15558" y="8277"/>
              <a:ext cx="1352" cy="1352"/>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mn-ea"/>
                <a:sym typeface="+mn-lt"/>
              </a:endParaRPr>
            </a:p>
          </p:txBody>
        </p:sp>
        <p:grpSp>
          <p:nvGrpSpPr>
            <p:cNvPr id="12" name="组合 11"/>
            <p:cNvGrpSpPr/>
            <p:nvPr/>
          </p:nvGrpSpPr>
          <p:grpSpPr>
            <a:xfrm flipH="1">
              <a:off x="1608" y="2745"/>
              <a:ext cx="5576" cy="1939"/>
              <a:chOff x="5427447" y="1617934"/>
              <a:chExt cx="3771274" cy="1311171"/>
            </a:xfrm>
          </p:grpSpPr>
          <p:sp>
            <p:nvSpPr>
              <p:cNvPr id="26" name="矩形: 圆角 25"/>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编辑浅滩，覆盖大陆图层，图层</a:t>
                </a:r>
              </a:p>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颜色偏蓝色基调</a:t>
                </a:r>
              </a:p>
            </p:txBody>
          </p:sp>
          <p:sp>
            <p:nvSpPr>
              <p:cNvPr id="27" name="椭圆 26"/>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文本框 83"/>
              <p:cNvSpPr txBox="1"/>
              <p:nvPr/>
            </p:nvSpPr>
            <p:spPr>
              <a:xfrm>
                <a:off x="5636760" y="1617934"/>
                <a:ext cx="2479269" cy="535531"/>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err="1">
                    <a:solidFill>
                      <a:srgbClr val="262F38"/>
                    </a:solidFill>
                    <a:effectLst/>
                    <a:latin typeface="+mn-lt"/>
                    <a:ea typeface="+mn-ea"/>
                    <a:cs typeface="+mn-ea"/>
                    <a:sym typeface="+mn-lt"/>
                  </a:rPr>
                  <a:t>PG_S</a:t>
                </a:r>
                <a:r>
                  <a:rPr lang="en-US" altLang="zh-CN" sz="1800" spc="-150" dirty="0" err="1">
                    <a:solidFill>
                      <a:srgbClr val="262F38"/>
                    </a:solidFill>
                    <a:effectLst/>
                    <a:latin typeface="+mn-lt"/>
                    <a:ea typeface="+mn-ea"/>
                    <a:cs typeface="+mn-ea"/>
                    <a:sym typeface="+mn-lt"/>
                  </a:rPr>
                  <a:t>hoal</a:t>
                </a:r>
                <a:endParaRPr lang="en-US" altLang="id-ID" sz="1800" spc="-150" dirty="0">
                  <a:solidFill>
                    <a:srgbClr val="262F38"/>
                  </a:solidFill>
                  <a:effectLst/>
                  <a:latin typeface="+mn-lt"/>
                  <a:ea typeface="+mn-ea"/>
                  <a:cs typeface="+mn-ea"/>
                  <a:sym typeface="+mn-lt"/>
                </a:endParaRPr>
              </a:p>
            </p:txBody>
          </p:sp>
        </p:grpSp>
        <p:grpSp>
          <p:nvGrpSpPr>
            <p:cNvPr id="13" name="组合 12"/>
            <p:cNvGrpSpPr/>
            <p:nvPr/>
          </p:nvGrpSpPr>
          <p:grpSpPr>
            <a:xfrm flipH="1">
              <a:off x="1608" y="4997"/>
              <a:ext cx="5576" cy="1939"/>
              <a:chOff x="5427447" y="1617934"/>
              <a:chExt cx="3771274" cy="1311171"/>
            </a:xfrm>
          </p:grpSpPr>
          <p:sp>
            <p:nvSpPr>
              <p:cNvPr id="23" name="矩形: 圆角 22"/>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编辑陆地图层，覆盖大陆（不包括海</a:t>
                </a:r>
              </a:p>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岛）</a:t>
                </a:r>
              </a:p>
            </p:txBody>
          </p:sp>
          <p:sp>
            <p:nvSpPr>
              <p:cNvPr id="24" name="椭圆 23"/>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文本框 80"/>
              <p:cNvSpPr txBox="1"/>
              <p:nvPr/>
            </p:nvSpPr>
            <p:spPr>
              <a:xfrm>
                <a:off x="5636760" y="1617934"/>
                <a:ext cx="2479269" cy="535531"/>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a:solidFill>
                      <a:srgbClr val="262F38"/>
                    </a:solidFill>
                    <a:effectLst/>
                    <a:latin typeface="+mn-lt"/>
                    <a:ea typeface="+mn-ea"/>
                    <a:cs typeface="+mn-ea"/>
                    <a:sym typeface="+mn-lt"/>
                  </a:rPr>
                  <a:t>PG_Land</a:t>
                </a:r>
              </a:p>
            </p:txBody>
          </p:sp>
        </p:grpSp>
        <p:grpSp>
          <p:nvGrpSpPr>
            <p:cNvPr id="14" name="组合 13"/>
            <p:cNvGrpSpPr/>
            <p:nvPr/>
          </p:nvGrpSpPr>
          <p:grpSpPr>
            <a:xfrm flipH="1">
              <a:off x="1608" y="7249"/>
              <a:ext cx="5576" cy="1939"/>
              <a:chOff x="5427447" y="1617934"/>
              <a:chExt cx="3771274" cy="1311171"/>
            </a:xfrm>
          </p:grpSpPr>
          <p:sp>
            <p:nvSpPr>
              <p:cNvPr id="20" name="矩形: 圆角 19"/>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编辑海岛图层，与大陆图层进行区分</a:t>
                </a:r>
              </a:p>
            </p:txBody>
          </p:sp>
          <p:sp>
            <p:nvSpPr>
              <p:cNvPr id="21" name="椭圆 20"/>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文本框 77"/>
              <p:cNvSpPr txBox="1"/>
              <p:nvPr/>
            </p:nvSpPr>
            <p:spPr>
              <a:xfrm>
                <a:off x="5636760" y="1617934"/>
                <a:ext cx="2479269" cy="535531"/>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a:solidFill>
                      <a:srgbClr val="262F38"/>
                    </a:solidFill>
                    <a:effectLst/>
                    <a:latin typeface="+mn-lt"/>
                    <a:ea typeface="+mn-ea"/>
                    <a:cs typeface="+mn-ea"/>
                    <a:sym typeface="+mn-lt"/>
                  </a:rPr>
                  <a:t>PG_Island</a:t>
                </a:r>
              </a:p>
            </p:txBody>
          </p:sp>
        </p:grpSp>
      </p:grpSp>
      <p:sp>
        <p:nvSpPr>
          <p:cNvPr id="19" name="任意多边形: 形状 18"/>
          <p:cNvSpPr>
            <a:spLocks noEditPoints="1"/>
          </p:cNvSpPr>
          <p:nvPr/>
        </p:nvSpPr>
        <p:spPr bwMode="auto">
          <a:xfrm flipH="1">
            <a:off x="5193824" y="3796021"/>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1350" dirty="0">
              <a:solidFill>
                <a:schemeClr val="tx1">
                  <a:lumMod val="65000"/>
                  <a:lumOff val="35000"/>
                </a:schemeClr>
              </a:solidFill>
              <a:cs typeface="+mn-ea"/>
              <a:sym typeface="+mn-lt"/>
            </a:endParaRPr>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1.2 </a:t>
            </a:r>
            <a:r>
              <a:rPr lang="zh-CN" altLang="en-US" sz="2400" b="1" dirty="0">
                <a:solidFill>
                  <a:schemeClr val="accent6"/>
                </a:solidFill>
                <a:sym typeface="+mn-ea"/>
              </a:rPr>
              <a:t>建立图层</a:t>
            </a:r>
            <a:endParaRPr lang="zh-CN" altLang="en-US" sz="2400" b="1"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135890" y="91440"/>
            <a:ext cx="11920220" cy="667512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356143" cy="830997"/>
          </a:xfrm>
          <a:prstGeom prst="rect">
            <a:avLst/>
          </a:prstGeom>
          <a:noFill/>
        </p:spPr>
        <p:txBody>
          <a:bodyPr wrap="square" rtlCol="0">
            <a:spAutoFit/>
          </a:bodyPr>
          <a:lstStyle/>
          <a:p>
            <a:r>
              <a:rPr lang="en-US" altLang="zh-CN" sz="2400" b="1" dirty="0">
                <a:solidFill>
                  <a:schemeClr val="accent6"/>
                </a:solidFill>
              </a:rPr>
              <a:t>1.2</a:t>
            </a:r>
            <a:r>
              <a:rPr lang="zh-CN" altLang="en-US" sz="2400" b="1" dirty="0">
                <a:solidFill>
                  <a:schemeClr val="accent6"/>
                </a:solidFill>
              </a:rPr>
              <a:t>建立图层</a:t>
            </a:r>
          </a:p>
          <a:p>
            <a:pPr algn="l"/>
            <a:endParaRPr lang="zh-CN" altLang="en-US" sz="2400" b="1" dirty="0">
              <a:solidFill>
                <a:schemeClr val="accent6"/>
              </a:solidFill>
            </a:endParaRPr>
          </a:p>
        </p:txBody>
      </p:sp>
      <p:sp>
        <p:nvSpPr>
          <p:cNvPr id="57" name="Freeform 5"/>
          <p:cNvSpPr>
            <a:spLocks noEditPoints="1"/>
          </p:cNvSpPr>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grpSp>
        <p:nvGrpSpPr>
          <p:cNvPr id="24" name="组合 23"/>
          <p:cNvGrpSpPr/>
          <p:nvPr/>
        </p:nvGrpSpPr>
        <p:grpSpPr>
          <a:xfrm>
            <a:off x="652780" y="1082040"/>
            <a:ext cx="5128895" cy="2852420"/>
            <a:chOff x="1028" y="1720"/>
            <a:chExt cx="8077" cy="4492"/>
          </a:xfrm>
        </p:grpSpPr>
        <p:pic>
          <p:nvPicPr>
            <p:cNvPr id="14" name="图片 13"/>
            <p:cNvPicPr>
              <a:picLocks noChangeAspect="1"/>
            </p:cNvPicPr>
            <p:nvPr/>
          </p:nvPicPr>
          <p:blipFill rotWithShape="1">
            <a:blip r:embed="rId3"/>
            <a:srcRect l="73475" t="12052" b="4695"/>
            <a:stretch>
              <a:fillRect/>
            </a:stretch>
          </p:blipFill>
          <p:spPr>
            <a:xfrm>
              <a:off x="5332" y="1720"/>
              <a:ext cx="3773" cy="4492"/>
            </a:xfrm>
            <a:prstGeom prst="rect">
              <a:avLst/>
            </a:prstGeom>
          </p:spPr>
        </p:pic>
        <p:sp>
          <p:nvSpPr>
            <p:cNvPr id="11" name="五边形 10"/>
            <p:cNvSpPr/>
            <p:nvPr/>
          </p:nvSpPr>
          <p:spPr>
            <a:xfrm>
              <a:off x="1028" y="2867"/>
              <a:ext cx="4190" cy="171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在</a:t>
              </a:r>
              <a:r>
                <a:rPr lang="en-US" altLang="zh-CN" sz="1600" dirty="0" err="1">
                  <a:solidFill>
                    <a:schemeClr val="tx1"/>
                  </a:solidFill>
                  <a:sym typeface="+mn-ea"/>
                </a:rPr>
                <a:t>文件夹处单击左键，在新建下拉条框中选择Shapefile</a:t>
              </a:r>
              <a:endParaRPr lang="en-US" altLang="zh-CN" sz="1600" dirty="0" err="1">
                <a:solidFill>
                  <a:schemeClr val="tx1"/>
                </a:solidFill>
              </a:endParaRPr>
            </a:p>
          </p:txBody>
        </p:sp>
      </p:grpSp>
      <p:sp>
        <p:nvSpPr>
          <p:cNvPr id="19" name="五边形 18"/>
          <p:cNvSpPr/>
          <p:nvPr/>
        </p:nvSpPr>
        <p:spPr>
          <a:xfrm>
            <a:off x="6089015" y="4721535"/>
            <a:ext cx="2962833" cy="10889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4.</a:t>
            </a:r>
            <a:r>
              <a:rPr lang="zh-CN" altLang="en-US" sz="1600" dirty="0">
                <a:solidFill>
                  <a:schemeClr val="tx1"/>
                </a:solidFill>
                <a:sym typeface="+mn-ea"/>
              </a:rPr>
              <a:t>建立</a:t>
            </a:r>
            <a:r>
              <a:rPr lang="en-US" altLang="zh-CN" sz="1600" dirty="0" err="1">
                <a:solidFill>
                  <a:schemeClr val="tx1"/>
                </a:solidFill>
                <a:sym typeface="+mn-ea"/>
              </a:rPr>
              <a:t>PG_Shoal</a:t>
            </a:r>
            <a:endParaRPr lang="zh-CN" altLang="en-US" sz="1600" dirty="0" err="1">
              <a:solidFill>
                <a:schemeClr val="tx1"/>
              </a:solidFill>
              <a:sym typeface="+mn-ea"/>
            </a:endParaRPr>
          </a:p>
        </p:txBody>
      </p:sp>
      <p:grpSp>
        <p:nvGrpSpPr>
          <p:cNvPr id="26" name="组合 25"/>
          <p:cNvGrpSpPr/>
          <p:nvPr/>
        </p:nvGrpSpPr>
        <p:grpSpPr>
          <a:xfrm>
            <a:off x="652780" y="4271010"/>
            <a:ext cx="5099685" cy="2495550"/>
            <a:chOff x="889" y="6726"/>
            <a:chExt cx="8031" cy="3930"/>
          </a:xfrm>
        </p:grpSpPr>
        <p:pic>
          <p:nvPicPr>
            <p:cNvPr id="17" name="图片 16"/>
            <p:cNvPicPr>
              <a:picLocks noChangeAspect="1"/>
            </p:cNvPicPr>
            <p:nvPr/>
          </p:nvPicPr>
          <p:blipFill rotWithShape="1">
            <a:blip r:embed="rId4"/>
            <a:srcRect l="31098" t="8179" r="31431" b="13539"/>
            <a:stretch>
              <a:fillRect/>
            </a:stretch>
          </p:blipFill>
          <p:spPr>
            <a:xfrm>
              <a:off x="5332" y="6726"/>
              <a:ext cx="3588" cy="3930"/>
            </a:xfrm>
            <a:prstGeom prst="rect">
              <a:avLst/>
            </a:prstGeom>
          </p:spPr>
        </p:pic>
        <p:sp>
          <p:nvSpPr>
            <p:cNvPr id="21" name="五边形 20"/>
            <p:cNvSpPr/>
            <p:nvPr/>
          </p:nvSpPr>
          <p:spPr>
            <a:xfrm>
              <a:off x="889" y="7538"/>
              <a:ext cx="4190" cy="171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3.</a:t>
              </a:r>
              <a:r>
                <a:rPr lang="zh-CN" altLang="en-US" sz="1600" dirty="0">
                  <a:solidFill>
                    <a:schemeClr val="tx1"/>
                  </a:solidFill>
                  <a:sym typeface="+mn-ea"/>
                </a:rPr>
                <a:t>选择相应的地理坐标系统</a:t>
              </a:r>
              <a:r>
                <a:rPr lang="en-US" altLang="zh-CN" sz="1600" dirty="0">
                  <a:solidFill>
                    <a:schemeClr val="tx1"/>
                  </a:solidFill>
                  <a:sym typeface="+mn-ea"/>
                </a:rPr>
                <a:t>——WGS1984</a:t>
              </a:r>
              <a:endParaRPr lang="zh-CN" altLang="en-US" sz="1600" dirty="0">
                <a:solidFill>
                  <a:schemeClr val="tx1"/>
                </a:solidFill>
                <a:latin typeface="黑体" panose="02010609060101010101" charset="-122"/>
                <a:ea typeface="黑体" panose="02010609060101010101" charset="-122"/>
                <a:cs typeface="黑体" panose="02010609060101010101" charset="-122"/>
                <a:sym typeface="+mn-ea"/>
              </a:endParaRPr>
            </a:p>
          </p:txBody>
        </p:sp>
      </p:grpSp>
      <p:sp>
        <p:nvSpPr>
          <p:cNvPr id="22" name="五边形 21"/>
          <p:cNvSpPr/>
          <p:nvPr/>
        </p:nvSpPr>
        <p:spPr>
          <a:xfrm>
            <a:off x="6089015" y="1810385"/>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2.</a:t>
            </a:r>
            <a:r>
              <a:rPr lang="zh-CN" altLang="en-US" sz="1600" dirty="0">
                <a:solidFill>
                  <a:schemeClr val="tx1"/>
                </a:solidFill>
                <a:sym typeface="+mn-ea"/>
              </a:rPr>
              <a:t>在弹出的创建新</a:t>
            </a:r>
            <a:r>
              <a:rPr lang="en-US" altLang="zh-CN" sz="1600" dirty="0" err="1">
                <a:solidFill>
                  <a:schemeClr val="tx1"/>
                </a:solidFill>
                <a:sym typeface="+mn-ea"/>
              </a:rPr>
              <a:t>Shapefie</a:t>
            </a:r>
            <a:r>
              <a:rPr lang="zh-CN" altLang="en-US" sz="1600" dirty="0">
                <a:solidFill>
                  <a:schemeClr val="tx1"/>
                </a:solidFill>
                <a:sym typeface="+mn-ea"/>
              </a:rPr>
              <a:t>中设置名称为</a:t>
            </a:r>
            <a:r>
              <a:rPr lang="en-US" altLang="zh-CN" sz="1600" dirty="0" err="1">
                <a:solidFill>
                  <a:schemeClr val="tx1"/>
                </a:solidFill>
                <a:sym typeface="+mn-ea"/>
              </a:rPr>
              <a:t>PG_shoal</a:t>
            </a:r>
            <a:endParaRPr lang="en-US" altLang="zh-CN" sz="1600" dirty="0">
              <a:solidFill>
                <a:schemeClr val="tx1"/>
              </a:solidFill>
            </a:endParaRPr>
          </a:p>
          <a:p>
            <a:pPr algn="ctr"/>
            <a:r>
              <a:rPr lang="zh-CN" altLang="en-US" sz="1600" dirty="0">
                <a:solidFill>
                  <a:schemeClr val="tx1"/>
                </a:solidFill>
                <a:sym typeface="+mn-ea"/>
              </a:rPr>
              <a:t>选择要素类型为面</a:t>
            </a:r>
            <a:endParaRPr lang="zh-CN" altLang="en-US" sz="1600" dirty="0">
              <a:solidFill>
                <a:schemeClr val="tx1"/>
              </a:solidFill>
              <a:latin typeface="黑体" panose="02010609060101010101" charset="-122"/>
              <a:ea typeface="黑体" panose="02010609060101010101" charset="-122"/>
              <a:cs typeface="黑体" panose="02010609060101010101" charset="-122"/>
            </a:endParaRPr>
          </a:p>
        </p:txBody>
      </p:sp>
      <p:pic>
        <p:nvPicPr>
          <p:cNvPr id="2" name="图片 1">
            <a:extLst>
              <a:ext uri="{FF2B5EF4-FFF2-40B4-BE49-F238E27FC236}">
                <a16:creationId xmlns:a16="http://schemas.microsoft.com/office/drawing/2014/main" id="{EA80373F-B58E-4646-88DE-5A9834D7C5BC}"/>
              </a:ext>
            </a:extLst>
          </p:cNvPr>
          <p:cNvPicPr>
            <a:picLocks noChangeAspect="1"/>
          </p:cNvPicPr>
          <p:nvPr/>
        </p:nvPicPr>
        <p:blipFill>
          <a:blip r:embed="rId5"/>
          <a:stretch>
            <a:fillRect/>
          </a:stretch>
        </p:blipFill>
        <p:spPr>
          <a:xfrm>
            <a:off x="8846981" y="913015"/>
            <a:ext cx="2539678" cy="2852420"/>
          </a:xfrm>
          <a:prstGeom prst="rect">
            <a:avLst/>
          </a:prstGeom>
        </p:spPr>
      </p:pic>
      <p:pic>
        <p:nvPicPr>
          <p:cNvPr id="3" name="图片 2">
            <a:extLst>
              <a:ext uri="{FF2B5EF4-FFF2-40B4-BE49-F238E27FC236}">
                <a16:creationId xmlns:a16="http://schemas.microsoft.com/office/drawing/2014/main" id="{62CDB394-9CC9-4314-A891-9639A6517431}"/>
              </a:ext>
            </a:extLst>
          </p:cNvPr>
          <p:cNvPicPr>
            <a:picLocks noChangeAspect="1"/>
          </p:cNvPicPr>
          <p:nvPr/>
        </p:nvPicPr>
        <p:blipFill>
          <a:blip r:embed="rId6"/>
          <a:stretch>
            <a:fillRect/>
          </a:stretch>
        </p:blipFill>
        <p:spPr>
          <a:xfrm>
            <a:off x="9127295" y="3954817"/>
            <a:ext cx="2141406" cy="23395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1.3 </a:t>
            </a:r>
            <a:r>
              <a:rPr lang="zh-CN" altLang="en-US" sz="2400" b="1" dirty="0">
                <a:solidFill>
                  <a:schemeClr val="accent6"/>
                </a:solidFill>
              </a:rPr>
              <a:t>数据编辑</a:t>
            </a:r>
          </a:p>
        </p:txBody>
      </p:sp>
      <p:cxnSp>
        <p:nvCxnSpPr>
          <p:cNvPr id="63" name="直接连接符 62"/>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38" name="椭圆 37"/>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39" name="椭圆 38"/>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60" name="任意多边形 59"/>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69" name="椭圆 68"/>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72" name="椭圆 71"/>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26" name="矩形 25"/>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7" name="文本框 26"/>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00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在符号选择器中，单击鼠标左键在下拉菜单中选择所需的图层颜色。</a:t>
            </a:r>
          </a:p>
        </p:txBody>
      </p:sp>
      <p:sp>
        <p:nvSpPr>
          <p:cNvPr id="28" name="文本框 27"/>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选择图层颜色</a:t>
            </a:r>
          </a:p>
        </p:txBody>
      </p:sp>
      <p:sp>
        <p:nvSpPr>
          <p:cNvPr id="29" name="矩形 28"/>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30" name="文本框 29"/>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在编辑器中，选择用直线段绘制要素，沿外围一圈逐点绘制要素，双击左键完成一个要素的绘制。</a:t>
            </a:r>
          </a:p>
        </p:txBody>
      </p:sp>
      <p:sp>
        <p:nvSpPr>
          <p:cNvPr id="31" name="文本框 30"/>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绘制要素</a:t>
            </a:r>
          </a:p>
        </p:txBody>
      </p:sp>
      <p:sp>
        <p:nvSpPr>
          <p:cNvPr id="32" name="矩形 31"/>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33" name="文本框 32"/>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PG_Shoal</a:t>
            </a:r>
            <a:r>
              <a:rPr lang="zh-CN" altLang="en-US" sz="1400" spc="150" dirty="0">
                <a:solidFill>
                  <a:srgbClr val="000000">
                    <a:lumMod val="75000"/>
                    <a:lumOff val="25000"/>
                  </a:srgbClr>
                </a:solidFill>
                <a:latin typeface="微软雅黑" panose="020B0503020204020204" charset="-122"/>
                <a:ea typeface="微软雅黑" panose="020B0503020204020204" charset="-122"/>
              </a:rPr>
              <a:t>图层右键，</a:t>
            </a:r>
            <a:endParaRPr lang="en-US" altLang="zh-CN" sz="1400" spc="150" dirty="0">
              <a:solidFill>
                <a:srgbClr val="000000">
                  <a:lumMod val="75000"/>
                  <a:lumOff val="25000"/>
                </a:srgbClr>
              </a:solidFill>
              <a:latin typeface="微软雅黑" panose="020B0503020204020204" charset="-122"/>
              <a:ea typeface="微软雅黑" panose="020B0503020204020204" charset="-122"/>
            </a:endParaRPr>
          </a:p>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编辑要素开始编辑，创建要素，构造工具选择面。</a:t>
            </a:r>
          </a:p>
        </p:txBody>
      </p:sp>
      <p:sp>
        <p:nvSpPr>
          <p:cNvPr id="36" name="文本框 35"/>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编辑要素</a:t>
            </a:r>
          </a:p>
        </p:txBody>
      </p:sp>
      <p:sp>
        <p:nvSpPr>
          <p:cNvPr id="37" name="矩形 36"/>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40" name="文本框 39"/>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850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在完成所有要素后，点击编辑器下保存编辑内容，再点击编辑器下停止编辑，完成</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PG_Shoal</a:t>
            </a:r>
            <a:r>
              <a:rPr lang="zh-CN" altLang="en-US" sz="1400" spc="150" dirty="0">
                <a:solidFill>
                  <a:srgbClr val="000000">
                    <a:lumMod val="75000"/>
                    <a:lumOff val="25000"/>
                  </a:srgbClr>
                </a:solidFill>
                <a:latin typeface="微软雅黑" panose="020B0503020204020204" charset="-122"/>
                <a:ea typeface="微软雅黑" panose="020B0503020204020204" charset="-122"/>
              </a:rPr>
              <a:t>图层绘制。</a:t>
            </a:r>
          </a:p>
        </p:txBody>
      </p:sp>
      <p:sp>
        <p:nvSpPr>
          <p:cNvPr id="41" name="文本框 40"/>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保存要素</a:t>
            </a:r>
          </a:p>
        </p:txBody>
      </p:sp>
      <p:sp>
        <p:nvSpPr>
          <p:cNvPr id="3" name="任意多边形 2"/>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5" name="任意多边形 4"/>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6" name="任意多边形 5"/>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7" name="图片 6">
            <a:extLst>
              <a:ext uri="{FF2B5EF4-FFF2-40B4-BE49-F238E27FC236}">
                <a16:creationId xmlns:a16="http://schemas.microsoft.com/office/drawing/2014/main" id="{54324E15-4344-4C1E-8CCC-11F48F002A92}"/>
              </a:ext>
            </a:extLst>
          </p:cNvPr>
          <p:cNvPicPr>
            <a:picLocks noChangeAspect="1"/>
          </p:cNvPicPr>
          <p:nvPr/>
        </p:nvPicPr>
        <p:blipFill>
          <a:blip r:embed="rId24"/>
          <a:stretch>
            <a:fillRect/>
          </a:stretch>
        </p:blipFill>
        <p:spPr>
          <a:xfrm>
            <a:off x="3605853" y="1339947"/>
            <a:ext cx="1430325" cy="1489613"/>
          </a:xfrm>
          <a:prstGeom prst="rect">
            <a:avLst/>
          </a:prstGeom>
        </p:spPr>
      </p:pic>
      <p:pic>
        <p:nvPicPr>
          <p:cNvPr id="8" name="图片 7">
            <a:extLst>
              <a:ext uri="{FF2B5EF4-FFF2-40B4-BE49-F238E27FC236}">
                <a16:creationId xmlns:a16="http://schemas.microsoft.com/office/drawing/2014/main" id="{DE747E8C-4D07-4B9F-B3D0-AFED50870BA0}"/>
              </a:ext>
            </a:extLst>
          </p:cNvPr>
          <p:cNvPicPr>
            <a:picLocks noChangeAspect="1"/>
          </p:cNvPicPr>
          <p:nvPr/>
        </p:nvPicPr>
        <p:blipFill>
          <a:blip r:embed="rId25"/>
          <a:stretch>
            <a:fillRect/>
          </a:stretch>
        </p:blipFill>
        <p:spPr>
          <a:xfrm>
            <a:off x="1657499" y="3891783"/>
            <a:ext cx="711424" cy="2436699"/>
          </a:xfrm>
          <a:prstGeom prst="rect">
            <a:avLst/>
          </a:prstGeom>
        </p:spPr>
      </p:pic>
      <p:pic>
        <p:nvPicPr>
          <p:cNvPr id="9" name="图片 8">
            <a:extLst>
              <a:ext uri="{FF2B5EF4-FFF2-40B4-BE49-F238E27FC236}">
                <a16:creationId xmlns:a16="http://schemas.microsoft.com/office/drawing/2014/main" id="{3B8FD718-0938-4C4B-855C-58592732EF94}"/>
              </a:ext>
            </a:extLst>
          </p:cNvPr>
          <p:cNvPicPr>
            <a:picLocks noChangeAspect="1"/>
          </p:cNvPicPr>
          <p:nvPr/>
        </p:nvPicPr>
        <p:blipFill>
          <a:blip r:embed="rId26"/>
          <a:stretch>
            <a:fillRect/>
          </a:stretch>
        </p:blipFill>
        <p:spPr>
          <a:xfrm>
            <a:off x="9106343" y="1363997"/>
            <a:ext cx="2599750" cy="1655892"/>
          </a:xfrm>
          <a:prstGeom prst="rect">
            <a:avLst/>
          </a:prstGeom>
        </p:spPr>
      </p:pic>
      <p:pic>
        <p:nvPicPr>
          <p:cNvPr id="10" name="图片 9">
            <a:extLst>
              <a:ext uri="{FF2B5EF4-FFF2-40B4-BE49-F238E27FC236}">
                <a16:creationId xmlns:a16="http://schemas.microsoft.com/office/drawing/2014/main" id="{105B2C6C-AE44-4F5C-878F-BD908ECCB6DA}"/>
              </a:ext>
            </a:extLst>
          </p:cNvPr>
          <p:cNvPicPr>
            <a:picLocks noChangeAspect="1"/>
          </p:cNvPicPr>
          <p:nvPr/>
        </p:nvPicPr>
        <p:blipFill>
          <a:blip r:embed="rId27"/>
          <a:stretch>
            <a:fillRect/>
          </a:stretch>
        </p:blipFill>
        <p:spPr>
          <a:xfrm>
            <a:off x="6333122" y="3888254"/>
            <a:ext cx="2473240" cy="1447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1.3 </a:t>
            </a:r>
            <a:r>
              <a:rPr lang="zh-CN" altLang="en-US" sz="2400" b="1" dirty="0">
                <a:solidFill>
                  <a:schemeClr val="accent6"/>
                </a:solidFill>
              </a:rPr>
              <a:t>生成专题图</a:t>
            </a:r>
          </a:p>
        </p:txBody>
      </p:sp>
      <p:sp>
        <p:nvSpPr>
          <p:cNvPr id="3" name="文本框 2"/>
          <p:cNvSpPr txBox="1"/>
          <p:nvPr/>
        </p:nvSpPr>
        <p:spPr>
          <a:xfrm>
            <a:off x="4298950" y="5624195"/>
            <a:ext cx="3945890" cy="368300"/>
          </a:xfrm>
          <a:prstGeom prst="rect">
            <a:avLst/>
          </a:prstGeom>
          <a:noFill/>
        </p:spPr>
        <p:txBody>
          <a:bodyPr wrap="square" rtlCol="0">
            <a:spAutoFit/>
          </a:bodyPr>
          <a:lstStyle/>
          <a:p>
            <a:r>
              <a:rPr lang="zh-CN" altLang="en-US" dirty="0"/>
              <a:t>数据编辑完成之后，效果如图所示</a:t>
            </a:r>
          </a:p>
        </p:txBody>
      </p:sp>
      <p:pic>
        <p:nvPicPr>
          <p:cNvPr id="2" name="图片 1">
            <a:extLst>
              <a:ext uri="{FF2B5EF4-FFF2-40B4-BE49-F238E27FC236}">
                <a16:creationId xmlns:a16="http://schemas.microsoft.com/office/drawing/2014/main" id="{47463871-C07C-42E7-92C8-22FB1D838E9D}"/>
              </a:ext>
            </a:extLst>
          </p:cNvPr>
          <p:cNvPicPr>
            <a:picLocks noChangeAspect="1"/>
          </p:cNvPicPr>
          <p:nvPr/>
        </p:nvPicPr>
        <p:blipFill>
          <a:blip r:embed="rId3"/>
          <a:stretch>
            <a:fillRect/>
          </a:stretch>
        </p:blipFill>
        <p:spPr>
          <a:xfrm>
            <a:off x="2947671" y="1172105"/>
            <a:ext cx="6648448" cy="4513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026025" y="3093720"/>
            <a:ext cx="517525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案例二</a:t>
            </a:r>
            <a:r>
              <a:rPr kumimoji="0" lang="en-US" altLang="zh-CN"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a:t>
            </a:r>
            <a:r>
              <a:rPr kumimoji="0" lang="zh-CN" altLang="en-US" sz="36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专题图制作</a:t>
            </a: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Verdana"/>
                <a:ea typeface="微软雅黑" panose="020B0503020204020204" pitchFamily="34" charset="-122"/>
                <a:cs typeface="+mn-cs"/>
              </a:rPr>
              <a:t>第二部分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17" name="组合 16"/>
          <p:cNvGrpSpPr/>
          <p:nvPr/>
        </p:nvGrpSpPr>
        <p:grpSpPr>
          <a:xfrm>
            <a:off x="1831975" y="620010"/>
            <a:ext cx="5175250" cy="735965"/>
            <a:chOff x="8345" y="3174"/>
            <a:chExt cx="8150" cy="1159"/>
          </a:xfrm>
        </p:grpSpPr>
        <p:sp>
          <p:nvSpPr>
            <p:cNvPr id="19" name="文本框 4"/>
            <p:cNvSpPr txBox="1"/>
            <p:nvPr/>
          </p:nvSpPr>
          <p:spPr>
            <a:xfrm>
              <a:off x="8345" y="3174"/>
              <a:ext cx="815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大连海事大学</a:t>
              </a:r>
            </a:p>
          </p:txBody>
        </p:sp>
        <p:sp>
          <p:nvSpPr>
            <p:cNvPr id="20" name="文本框 5"/>
            <p:cNvSpPr txBox="1"/>
            <p:nvPr/>
          </p:nvSpPr>
          <p:spPr>
            <a:xfrm>
              <a:off x="8345" y="3899"/>
              <a:ext cx="8150"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6E94"/>
                  </a:solidFill>
                  <a:effectLst/>
                  <a:uLnTx/>
                  <a:uFillTx/>
                  <a:latin typeface="Verdana"/>
                  <a:ea typeface="+mn-ea"/>
                  <a:cs typeface="+mn-cs"/>
                </a:rPr>
                <a:t>DALIAN MAIRITIME UNIVERSITY</a:t>
              </a:r>
              <a:endParaRPr kumimoji="0" sz="1200" b="0" i="0" u="none" strike="noStrike" kern="1200" cap="none" spc="0" normalizeH="0" baseline="0" noProof="0" dirty="0">
                <a:ln>
                  <a:noFill/>
                </a:ln>
                <a:solidFill>
                  <a:srgbClr val="506E94"/>
                </a:solidFill>
                <a:effectLst/>
                <a:uLnTx/>
                <a:uFillTx/>
                <a:latin typeface="Verdana"/>
                <a:ea typeface="+mn-ea"/>
                <a:cs typeface="+mn-cs"/>
              </a:endParaRPr>
            </a:p>
          </p:txBody>
        </p:sp>
      </p:grpSp>
    </p:spTree>
    <p:extLst>
      <p:ext uri="{BB962C8B-B14F-4D97-AF65-F5344CB8AC3E}">
        <p14:creationId xmlns:p14="http://schemas.microsoft.com/office/powerpoint/2010/main" val="4181004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257157780"/>
</p:tagLst>
</file>

<file path=ppt/tags/tag1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REFSHAPE" val="257156556"/>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REFSHAPE" val="257157780"/>
</p:tagLst>
</file>

<file path=ppt/tags/tag25.xml><?xml version="1.0" encoding="utf-8"?>
<p:tagLst xmlns:a="http://schemas.openxmlformats.org/drawingml/2006/main" xmlns:r="http://schemas.openxmlformats.org/officeDocument/2006/relationships" xmlns:p="http://schemas.openxmlformats.org/presentationml/2006/main">
  <p:tag name="REFSHAPE" val="25715655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jwangyu">
  <a:themeElements>
    <a:clrScheme name="Office 主题​​">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fontScheme name="雅黑light">
      <a:majorFont>
        <a:latin typeface="Century Gothic"/>
        <a:ea typeface="微软雅黑"/>
        <a:cs typeface=""/>
      </a:majorFont>
      <a:minorFont>
        <a:latin typeface="Century Gothic"/>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2512</Words>
  <Application>Microsoft Office PowerPoint</Application>
  <PresentationFormat>宽屏</PresentationFormat>
  <Paragraphs>216</Paragraphs>
  <Slides>39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39</vt:i4>
      </vt:variant>
    </vt:vector>
  </HeadingPairs>
  <TitlesOfParts>
    <vt:vector size="50" baseType="lpstr">
      <vt:lpstr>等线</vt:lpstr>
      <vt:lpstr>仿宋</vt:lpstr>
      <vt:lpstr>黑体</vt:lpstr>
      <vt:lpstr>宋体</vt:lpstr>
      <vt:lpstr>微软雅黑</vt:lpstr>
      <vt:lpstr>Arial</vt:lpstr>
      <vt:lpstr>Calibri</vt:lpstr>
      <vt:lpstr>Century Gothic</vt:lpstr>
      <vt:lpstr>Verdana</vt:lpstr>
      <vt:lpstr>Office 主题</vt:lpstr>
      <vt:lpstr>mjwangyu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mjwangyu</dc:creator>
  <cp:lastModifiedBy>1281683488@qq.com</cp:lastModifiedBy>
  <cp:revision>151</cp:revision>
  <dcterms:created xsi:type="dcterms:W3CDTF">2017-06-03T01:25:00Z</dcterms:created>
  <dcterms:modified xsi:type="dcterms:W3CDTF">2020-03-12T02:52:38Z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